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26"/>
  </p:notesMasterIdLst>
  <p:handoutMasterIdLst>
    <p:handoutMasterId r:id="rId27"/>
  </p:handoutMasterIdLst>
  <p:sldIdLst>
    <p:sldId id="256" r:id="rId3"/>
    <p:sldId id="277" r:id="rId4"/>
    <p:sldId id="257" r:id="rId5"/>
    <p:sldId id="258" r:id="rId6"/>
    <p:sldId id="278" r:id="rId7"/>
    <p:sldId id="259" r:id="rId8"/>
    <p:sldId id="260" r:id="rId9"/>
    <p:sldId id="262" r:id="rId10"/>
    <p:sldId id="261" r:id="rId11"/>
    <p:sldId id="263" r:id="rId12"/>
    <p:sldId id="265" r:id="rId13"/>
    <p:sldId id="266" r:id="rId14"/>
    <p:sldId id="272" r:id="rId15"/>
    <p:sldId id="273" r:id="rId16"/>
    <p:sldId id="269" r:id="rId17"/>
    <p:sldId id="274" r:id="rId18"/>
    <p:sldId id="275" r:id="rId19"/>
    <p:sldId id="276" r:id="rId20"/>
    <p:sldId id="264" r:id="rId21"/>
    <p:sldId id="267" r:id="rId22"/>
    <p:sldId id="270" r:id="rId23"/>
    <p:sldId id="271" r:id="rId24"/>
    <p:sldId id="268" r:id="rId25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ADACE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64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856D21-44CC-4DC5-ACF6-162F06D432E9}" type="doc">
      <dgm:prSet loTypeId="urn:microsoft.com/office/officeart/2005/8/layout/hProcess6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92278244-1CCB-457A-BF5D-5AC465F0CF1A}">
      <dgm:prSet phldrT="[文字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zh-TW" altLang="en-US" sz="1800" b="1" dirty="0" smtClean="0">
              <a:latin typeface="Adobe 繁黑體 Std B" pitchFamily="34" charset="-120"/>
              <a:ea typeface="Adobe 繁黑體 Std B" pitchFamily="34" charset="-120"/>
              <a:cs typeface="+mn-cs"/>
            </a:rPr>
            <a:t>校</a:t>
          </a:r>
          <a:endParaRPr lang="en-US" altLang="zh-TW" sz="1800" b="1" dirty="0" smtClean="0">
            <a:latin typeface="Adobe 繁黑體 Std B" pitchFamily="34" charset="-120"/>
            <a:ea typeface="Adobe 繁黑體 Std B" pitchFamily="34" charset="-120"/>
            <a:cs typeface="+mn-cs"/>
          </a:endParaRPr>
        </a:p>
        <a:p>
          <a:r>
            <a:rPr lang="zh-TW" altLang="en-US" sz="1800" b="1" dirty="0" smtClean="0">
              <a:latin typeface="Adobe 繁黑體 Std B" pitchFamily="34" charset="-120"/>
              <a:ea typeface="Adobe 繁黑體 Std B" pitchFamily="34" charset="-120"/>
              <a:cs typeface="+mn-cs"/>
            </a:rPr>
            <a:t>教</a:t>
          </a:r>
          <a:endParaRPr lang="en-US" altLang="zh-TW" sz="1800" b="1" dirty="0" smtClean="0">
            <a:latin typeface="Adobe 繁黑體 Std B" pitchFamily="34" charset="-120"/>
            <a:ea typeface="Adobe 繁黑體 Std B" pitchFamily="34" charset="-120"/>
            <a:cs typeface="+mn-cs"/>
          </a:endParaRPr>
        </a:p>
        <a:p>
          <a:r>
            <a:rPr lang="zh-TW" altLang="en-US" sz="1800" b="1" dirty="0" smtClean="0">
              <a:latin typeface="Adobe 繁黑體 Std B" pitchFamily="34" charset="-120"/>
              <a:ea typeface="Adobe 繁黑體 Std B" pitchFamily="34" charset="-120"/>
              <a:cs typeface="+mn-cs"/>
            </a:rPr>
            <a:t>育</a:t>
          </a:r>
          <a:endParaRPr lang="en-US" altLang="zh-TW" sz="1800" b="1" dirty="0" smtClean="0">
            <a:latin typeface="Adobe 繁黑體 Std B" pitchFamily="34" charset="-120"/>
            <a:ea typeface="Adobe 繁黑體 Std B" pitchFamily="34" charset="-120"/>
            <a:cs typeface="+mn-cs"/>
          </a:endParaRPr>
        </a:p>
        <a:p>
          <a:r>
            <a:rPr lang="zh-TW" altLang="en-US" sz="1800" b="1" dirty="0" smtClean="0">
              <a:latin typeface="Adobe 繁黑體 Std B" pitchFamily="34" charset="-120"/>
              <a:ea typeface="Adobe 繁黑體 Std B" pitchFamily="34" charset="-120"/>
              <a:cs typeface="+mn-cs"/>
            </a:rPr>
            <a:t>目</a:t>
          </a:r>
          <a:endParaRPr lang="en-US" altLang="zh-TW" sz="1800" b="1" dirty="0" smtClean="0">
            <a:latin typeface="Adobe 繁黑體 Std B" pitchFamily="34" charset="-120"/>
            <a:ea typeface="Adobe 繁黑體 Std B" pitchFamily="34" charset="-120"/>
            <a:cs typeface="+mn-cs"/>
          </a:endParaRPr>
        </a:p>
        <a:p>
          <a:r>
            <a:rPr lang="zh-TW" altLang="en-US" sz="1800" b="1" dirty="0" smtClean="0">
              <a:latin typeface="Adobe 繁黑體 Std B" pitchFamily="34" charset="-120"/>
              <a:ea typeface="Adobe 繁黑體 Std B" pitchFamily="34" charset="-120"/>
              <a:cs typeface="+mn-cs"/>
            </a:rPr>
            <a:t>的</a:t>
          </a:r>
          <a:endParaRPr lang="zh-TW" altLang="en-US" sz="1800" b="1" dirty="0">
            <a:latin typeface="Adobe 繁黑體 Std B" pitchFamily="34" charset="-120"/>
            <a:ea typeface="Adobe 繁黑體 Std B" pitchFamily="34" charset="-120"/>
            <a:cs typeface="+mn-cs"/>
          </a:endParaRPr>
        </a:p>
      </dgm:t>
    </dgm:pt>
    <dgm:pt modelId="{9378DF70-1D93-4A41-9398-C9FBC5ADEEA1}" type="parTrans" cxnId="{8B998857-E8B7-4303-9199-5589AED03B56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477E69C3-FFB2-4B21-874A-5AE6BA4DE934}" type="sibTrans" cxnId="{8B998857-E8B7-4303-9199-5589AED03B56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0CD30857-EE6E-4AA1-AEE8-7CBABB1399C9}">
      <dgm:prSet phldrT="[文字]" custT="1"/>
      <dgm:spPr>
        <a:xfrm>
          <a:off x="1234793" y="666749"/>
          <a:ext cx="448167" cy="2620652"/>
        </a:xfrm>
        <a:solidFill>
          <a:schemeClr val="accent6"/>
        </a:solidFill>
      </dgm:spPr>
      <dgm:t>
        <a:bodyPr/>
        <a:lstStyle/>
        <a:p>
          <a:r>
            <a:rPr lang="zh-TW" altLang="en-US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dobe 繁黑體 Std B" pitchFamily="34" charset="-120"/>
              <a:ea typeface="Adobe 繁黑體 Std B" pitchFamily="34" charset="-120"/>
              <a:cs typeface="+mn-cs"/>
            </a:rPr>
            <a:t>通</a:t>
          </a:r>
          <a:endParaRPr lang="en-US" altLang="zh-TW" sz="1800" b="1" dirty="0" smtClean="0">
            <a:solidFill>
              <a:schemeClr val="tx1">
                <a:lumMod val="95000"/>
                <a:lumOff val="5000"/>
              </a:schemeClr>
            </a:solidFill>
            <a:latin typeface="Adobe 繁黑體 Std B" pitchFamily="34" charset="-120"/>
            <a:ea typeface="Adobe 繁黑體 Std B" pitchFamily="34" charset="-120"/>
            <a:cs typeface="+mn-cs"/>
          </a:endParaRPr>
        </a:p>
        <a:p>
          <a:r>
            <a:rPr lang="zh-TW" altLang="en-US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dobe 繁黑體 Std B" pitchFamily="34" charset="-120"/>
              <a:ea typeface="Adobe 繁黑體 Std B" pitchFamily="34" charset="-120"/>
              <a:cs typeface="+mn-cs"/>
            </a:rPr>
            <a:t>識</a:t>
          </a:r>
          <a:endParaRPr lang="en-US" altLang="zh-TW" sz="1800" b="1" dirty="0" smtClean="0">
            <a:solidFill>
              <a:schemeClr val="tx1">
                <a:lumMod val="95000"/>
                <a:lumOff val="5000"/>
              </a:schemeClr>
            </a:solidFill>
            <a:latin typeface="Adobe 繁黑體 Std B" pitchFamily="34" charset="-120"/>
            <a:ea typeface="Adobe 繁黑體 Std B" pitchFamily="34" charset="-120"/>
            <a:cs typeface="+mn-cs"/>
          </a:endParaRPr>
        </a:p>
        <a:p>
          <a:r>
            <a:rPr lang="zh-TW" altLang="en-US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dobe 繁黑體 Std B" pitchFamily="34" charset="-120"/>
              <a:ea typeface="Adobe 繁黑體 Std B" pitchFamily="34" charset="-120"/>
              <a:cs typeface="+mn-cs"/>
            </a:rPr>
            <a:t>教</a:t>
          </a:r>
          <a:endParaRPr lang="en-US" altLang="zh-TW" sz="1800" b="1" dirty="0" smtClean="0">
            <a:solidFill>
              <a:schemeClr val="tx1">
                <a:lumMod val="95000"/>
                <a:lumOff val="5000"/>
              </a:schemeClr>
            </a:solidFill>
            <a:latin typeface="Adobe 繁黑體 Std B" pitchFamily="34" charset="-120"/>
            <a:ea typeface="Adobe 繁黑體 Std B" pitchFamily="34" charset="-120"/>
            <a:cs typeface="+mn-cs"/>
          </a:endParaRPr>
        </a:p>
        <a:p>
          <a:r>
            <a:rPr lang="zh-TW" altLang="en-US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dobe 繁黑體 Std B" pitchFamily="34" charset="-120"/>
              <a:ea typeface="Adobe 繁黑體 Std B" pitchFamily="34" charset="-120"/>
              <a:cs typeface="+mn-cs"/>
            </a:rPr>
            <a:t>育</a:t>
          </a:r>
          <a:endParaRPr lang="en-US" altLang="zh-TW" sz="1800" b="1" dirty="0" smtClean="0">
            <a:solidFill>
              <a:schemeClr val="tx1">
                <a:lumMod val="95000"/>
                <a:lumOff val="5000"/>
              </a:schemeClr>
            </a:solidFill>
            <a:latin typeface="Adobe 繁黑體 Std B" pitchFamily="34" charset="-120"/>
            <a:ea typeface="Adobe 繁黑體 Std B" pitchFamily="34" charset="-120"/>
            <a:cs typeface="+mn-cs"/>
          </a:endParaRPr>
        </a:p>
        <a:p>
          <a:r>
            <a:rPr lang="zh-TW" altLang="en-US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dobe 繁黑體 Std B" pitchFamily="34" charset="-120"/>
              <a:ea typeface="Adobe 繁黑體 Std B" pitchFamily="34" charset="-120"/>
              <a:cs typeface="+mn-cs"/>
            </a:rPr>
            <a:t>目</a:t>
          </a:r>
          <a:endParaRPr lang="en-US" altLang="zh-TW" sz="1800" b="1" dirty="0" smtClean="0">
            <a:solidFill>
              <a:schemeClr val="tx1">
                <a:lumMod val="95000"/>
                <a:lumOff val="5000"/>
              </a:schemeClr>
            </a:solidFill>
            <a:latin typeface="Adobe 繁黑體 Std B" pitchFamily="34" charset="-120"/>
            <a:ea typeface="Adobe 繁黑體 Std B" pitchFamily="34" charset="-120"/>
            <a:cs typeface="+mn-cs"/>
          </a:endParaRPr>
        </a:p>
        <a:p>
          <a:r>
            <a:rPr lang="zh-TW" altLang="en-US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dobe 繁黑體 Std B" pitchFamily="34" charset="-120"/>
              <a:ea typeface="Adobe 繁黑體 Std B" pitchFamily="34" charset="-120"/>
              <a:cs typeface="+mn-cs"/>
            </a:rPr>
            <a:t>標</a:t>
          </a:r>
          <a:endParaRPr lang="en-US" altLang="zh-TW" sz="1800" b="1" dirty="0" smtClean="0">
            <a:solidFill>
              <a:schemeClr val="tx1">
                <a:lumMod val="95000"/>
                <a:lumOff val="5000"/>
              </a:schemeClr>
            </a:solidFill>
            <a:latin typeface="Adobe 繁黑體 Std B" pitchFamily="34" charset="-120"/>
            <a:ea typeface="Adobe 繁黑體 Std B" pitchFamily="34" charset="-120"/>
            <a:cs typeface="+mn-cs"/>
          </a:endParaRPr>
        </a:p>
        <a:p>
          <a:r>
            <a:rPr lang="en-US" altLang="zh-TW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dobe 繁黑體 Std B" pitchFamily="34" charset="-120"/>
              <a:ea typeface="Adobe 繁黑體 Std B" pitchFamily="34" charset="-120"/>
              <a:cs typeface="+mn-cs"/>
            </a:rPr>
            <a:t>(32)</a:t>
          </a:r>
          <a:endParaRPr lang="zh-TW" altLang="en-US" sz="1800" b="1" dirty="0">
            <a:solidFill>
              <a:schemeClr val="tx1">
                <a:lumMod val="95000"/>
                <a:lumOff val="5000"/>
              </a:schemeClr>
            </a:solidFill>
            <a:latin typeface="Adobe 繁黑體 Std B" pitchFamily="34" charset="-120"/>
            <a:ea typeface="Adobe 繁黑體 Std B" pitchFamily="34" charset="-120"/>
            <a:cs typeface="+mn-cs"/>
          </a:endParaRPr>
        </a:p>
      </dgm:t>
    </dgm:pt>
    <dgm:pt modelId="{44A49F00-B78A-4A6B-A553-611E377D9D6A}" type="parTrans" cxnId="{DDE74336-E538-4176-A14C-4F7660CF7B55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E6BE131E-E6D4-498B-980B-2009F5E01164}" type="sibTrans" cxnId="{DDE74336-E538-4176-A14C-4F7660CF7B55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5BA05CB7-B602-4C23-BD48-1D0528E3233D}" type="pres">
      <dgm:prSet presAssocID="{D5856D21-44CC-4DC5-ACF6-162F06D432E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6E09E6A-FD3D-4391-88CF-E821455F6040}" type="pres">
      <dgm:prSet presAssocID="{92278244-1CCB-457A-BF5D-5AC465F0CF1A}" presName="compNode" presStyleCnt="0"/>
      <dgm:spPr/>
      <dgm:t>
        <a:bodyPr/>
        <a:lstStyle/>
        <a:p>
          <a:endParaRPr lang="zh-TW" altLang="en-US"/>
        </a:p>
      </dgm:t>
    </dgm:pt>
    <dgm:pt modelId="{A85658C0-7E50-4411-8662-F47F0A291CED}" type="pres">
      <dgm:prSet presAssocID="{92278244-1CCB-457A-BF5D-5AC465F0CF1A}" presName="noGeometry" presStyleCnt="0"/>
      <dgm:spPr/>
      <dgm:t>
        <a:bodyPr/>
        <a:lstStyle/>
        <a:p>
          <a:endParaRPr lang="zh-TW" altLang="en-US"/>
        </a:p>
      </dgm:t>
    </dgm:pt>
    <dgm:pt modelId="{46EA51FE-3B14-438E-838D-8B9CDCB6ABDF}" type="pres">
      <dgm:prSet presAssocID="{92278244-1CCB-457A-BF5D-5AC465F0CF1A}" presName="childTextVisible" presStyleLbl="bgAccFollowNode1" presStyleIdx="0" presStyleCnt="2" custScaleX="88841" custScaleY="36002">
        <dgm:presLayoutVars>
          <dgm:bulletEnabled val="1"/>
        </dgm:presLayoutVars>
      </dgm:prSet>
      <dgm:spPr>
        <a:xfrm>
          <a:off x="110765" y="1495320"/>
          <a:ext cx="1143125" cy="790784"/>
        </a:xfrm>
        <a:prstGeom prst="rightArrow">
          <a:avLst>
            <a:gd name="adj1" fmla="val 70000"/>
            <a:gd name="adj2" fmla="val 50000"/>
          </a:avLst>
        </a:prstGeom>
      </dgm:spPr>
      <dgm:t>
        <a:bodyPr/>
        <a:lstStyle/>
        <a:p>
          <a:endParaRPr lang="zh-TW" altLang="en-US"/>
        </a:p>
      </dgm:t>
    </dgm:pt>
    <dgm:pt modelId="{A2A2BEB7-B9E5-42FC-9BF4-2EE700161754}" type="pres">
      <dgm:prSet presAssocID="{92278244-1CCB-457A-BF5D-5AC465F0CF1A}" presName="childTextHidden" presStyleLbl="bgAccFollowNode1" presStyleIdx="0" presStyleCnt="2"/>
      <dgm:spPr/>
      <dgm:t>
        <a:bodyPr/>
        <a:lstStyle/>
        <a:p>
          <a:endParaRPr lang="zh-TW" altLang="en-US"/>
        </a:p>
      </dgm:t>
    </dgm:pt>
    <dgm:pt modelId="{E511E6CE-B6BF-4A1F-9140-619F03DDB7E9}" type="pres">
      <dgm:prSet presAssocID="{92278244-1CCB-457A-BF5D-5AC465F0CF1A}" presName="parentText" presStyleLbl="node1" presStyleIdx="0" presStyleCnt="2" custScaleX="93120" custScaleY="440581" custLinFactNeighborX="27456">
        <dgm:presLayoutVars>
          <dgm:chMax val="1"/>
          <dgm:bulletEnabled val="1"/>
        </dgm:presLayoutVars>
      </dgm:prSet>
      <dgm:spPr>
        <a:xfrm>
          <a:off x="19395" y="600076"/>
          <a:ext cx="421208" cy="2581272"/>
        </a:xfrm>
        <a:prstGeom prst="ellipse">
          <a:avLst/>
        </a:prstGeom>
      </dgm:spPr>
      <dgm:t>
        <a:bodyPr/>
        <a:lstStyle/>
        <a:p>
          <a:endParaRPr lang="zh-TW" altLang="en-US"/>
        </a:p>
      </dgm:t>
    </dgm:pt>
    <dgm:pt modelId="{57AB4D16-E4DA-4791-A972-8CF17E110B2D}" type="pres">
      <dgm:prSet presAssocID="{92278244-1CCB-457A-BF5D-5AC465F0CF1A}" presName="aSpace" presStyleCnt="0"/>
      <dgm:spPr/>
      <dgm:t>
        <a:bodyPr/>
        <a:lstStyle/>
        <a:p>
          <a:endParaRPr lang="zh-TW" altLang="en-US"/>
        </a:p>
      </dgm:t>
    </dgm:pt>
    <dgm:pt modelId="{D64F82F7-6933-43C6-A91A-D22BBB34E6E9}" type="pres">
      <dgm:prSet presAssocID="{0CD30857-EE6E-4AA1-AEE8-7CBABB1399C9}" presName="compNode" presStyleCnt="0"/>
      <dgm:spPr/>
      <dgm:t>
        <a:bodyPr/>
        <a:lstStyle/>
        <a:p>
          <a:endParaRPr lang="zh-TW" altLang="en-US"/>
        </a:p>
      </dgm:t>
    </dgm:pt>
    <dgm:pt modelId="{F95CA5D5-A277-4A11-9BE8-B11329EEE40C}" type="pres">
      <dgm:prSet presAssocID="{0CD30857-EE6E-4AA1-AEE8-7CBABB1399C9}" presName="noGeometry" presStyleCnt="0"/>
      <dgm:spPr/>
      <dgm:t>
        <a:bodyPr/>
        <a:lstStyle/>
        <a:p>
          <a:endParaRPr lang="zh-TW" altLang="en-US"/>
        </a:p>
      </dgm:t>
    </dgm:pt>
    <dgm:pt modelId="{CE0AF764-CFBF-4452-A82A-CECDD8046A3E}" type="pres">
      <dgm:prSet presAssocID="{0CD30857-EE6E-4AA1-AEE8-7CBABB1399C9}" presName="childTextVisible" presStyleLbl="bgAccFollowNode1" presStyleIdx="1" presStyleCnt="2" custScaleX="78695" custScaleY="36002">
        <dgm:presLayoutVars>
          <dgm:bulletEnabled val="1"/>
        </dgm:presLayoutVars>
      </dgm:prSet>
      <dgm:spPr>
        <a:xfrm>
          <a:off x="1342624" y="1495320"/>
          <a:ext cx="1292601" cy="790784"/>
        </a:xfrm>
        <a:prstGeom prst="rightArrow">
          <a:avLst>
            <a:gd name="adj1" fmla="val 70000"/>
            <a:gd name="adj2" fmla="val 50000"/>
          </a:avLst>
        </a:prstGeom>
      </dgm:spPr>
      <dgm:t>
        <a:bodyPr/>
        <a:lstStyle/>
        <a:p>
          <a:endParaRPr lang="zh-TW" altLang="en-US"/>
        </a:p>
      </dgm:t>
    </dgm:pt>
    <dgm:pt modelId="{854D9573-7E53-4E4C-8E88-7EAEE5C588BD}" type="pres">
      <dgm:prSet presAssocID="{0CD30857-EE6E-4AA1-AEE8-7CBABB1399C9}" presName="childTextHidden" presStyleLbl="bgAccFollowNode1" presStyleIdx="1" presStyleCnt="2"/>
      <dgm:spPr/>
      <dgm:t>
        <a:bodyPr/>
        <a:lstStyle/>
        <a:p>
          <a:endParaRPr lang="zh-TW" altLang="en-US"/>
        </a:p>
      </dgm:t>
    </dgm:pt>
    <dgm:pt modelId="{CB5D1F13-19F5-4C1A-83C4-064ED6FC4209}" type="pres">
      <dgm:prSet presAssocID="{0CD30857-EE6E-4AA1-AEE8-7CBABB1399C9}" presName="parentText" presStyleLbl="node1" presStyleIdx="1" presStyleCnt="2" custScaleX="92410" custScaleY="456695" custLinFactNeighborX="-23802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597ABD76-2C2D-4A5C-8F09-04FEEC1FA87B}" type="presOf" srcId="{0CD30857-EE6E-4AA1-AEE8-7CBABB1399C9}" destId="{CB5D1F13-19F5-4C1A-83C4-064ED6FC4209}" srcOrd="0" destOrd="0" presId="urn:microsoft.com/office/officeart/2005/8/layout/hProcess6"/>
    <dgm:cxn modelId="{147E255C-81F0-4B8E-B1E4-A1F1A02FECB6}" type="presOf" srcId="{D5856D21-44CC-4DC5-ACF6-162F06D432E9}" destId="{5BA05CB7-B602-4C23-BD48-1D0528E3233D}" srcOrd="0" destOrd="0" presId="urn:microsoft.com/office/officeart/2005/8/layout/hProcess6"/>
    <dgm:cxn modelId="{8B998857-E8B7-4303-9199-5589AED03B56}" srcId="{D5856D21-44CC-4DC5-ACF6-162F06D432E9}" destId="{92278244-1CCB-457A-BF5D-5AC465F0CF1A}" srcOrd="0" destOrd="0" parTransId="{9378DF70-1D93-4A41-9398-C9FBC5ADEEA1}" sibTransId="{477E69C3-FFB2-4B21-874A-5AE6BA4DE934}"/>
    <dgm:cxn modelId="{DBAAAA20-4325-401F-A5BA-CD5B5AB2CA8C}" type="presOf" srcId="{92278244-1CCB-457A-BF5D-5AC465F0CF1A}" destId="{E511E6CE-B6BF-4A1F-9140-619F03DDB7E9}" srcOrd="0" destOrd="0" presId="urn:microsoft.com/office/officeart/2005/8/layout/hProcess6"/>
    <dgm:cxn modelId="{DDE74336-E538-4176-A14C-4F7660CF7B55}" srcId="{D5856D21-44CC-4DC5-ACF6-162F06D432E9}" destId="{0CD30857-EE6E-4AA1-AEE8-7CBABB1399C9}" srcOrd="1" destOrd="0" parTransId="{44A49F00-B78A-4A6B-A553-611E377D9D6A}" sibTransId="{E6BE131E-E6D4-498B-980B-2009F5E01164}"/>
    <dgm:cxn modelId="{1785E37C-F092-4506-94E8-B2A2C6BAA1EF}" type="presParOf" srcId="{5BA05CB7-B602-4C23-BD48-1D0528E3233D}" destId="{56E09E6A-FD3D-4391-88CF-E821455F6040}" srcOrd="0" destOrd="0" presId="urn:microsoft.com/office/officeart/2005/8/layout/hProcess6"/>
    <dgm:cxn modelId="{05BD343C-07AC-4DF2-8F86-5B578AF090E9}" type="presParOf" srcId="{56E09E6A-FD3D-4391-88CF-E821455F6040}" destId="{A85658C0-7E50-4411-8662-F47F0A291CED}" srcOrd="0" destOrd="0" presId="urn:microsoft.com/office/officeart/2005/8/layout/hProcess6"/>
    <dgm:cxn modelId="{702AAE3A-D106-4F6C-8754-55C5810231DC}" type="presParOf" srcId="{56E09E6A-FD3D-4391-88CF-E821455F6040}" destId="{46EA51FE-3B14-438E-838D-8B9CDCB6ABDF}" srcOrd="1" destOrd="0" presId="urn:microsoft.com/office/officeart/2005/8/layout/hProcess6"/>
    <dgm:cxn modelId="{48D7136B-D29B-4CDC-8273-404A770A4DAE}" type="presParOf" srcId="{56E09E6A-FD3D-4391-88CF-E821455F6040}" destId="{A2A2BEB7-B9E5-42FC-9BF4-2EE700161754}" srcOrd="2" destOrd="0" presId="urn:microsoft.com/office/officeart/2005/8/layout/hProcess6"/>
    <dgm:cxn modelId="{2C79DDEA-B6E9-480E-B017-853E1F5AC653}" type="presParOf" srcId="{56E09E6A-FD3D-4391-88CF-E821455F6040}" destId="{E511E6CE-B6BF-4A1F-9140-619F03DDB7E9}" srcOrd="3" destOrd="0" presId="urn:microsoft.com/office/officeart/2005/8/layout/hProcess6"/>
    <dgm:cxn modelId="{2B595DB3-380E-4205-9516-2F8DE9BD6437}" type="presParOf" srcId="{5BA05CB7-B602-4C23-BD48-1D0528E3233D}" destId="{57AB4D16-E4DA-4791-A972-8CF17E110B2D}" srcOrd="1" destOrd="0" presId="urn:microsoft.com/office/officeart/2005/8/layout/hProcess6"/>
    <dgm:cxn modelId="{FF94E4C0-90C2-4A4C-AFFE-289EC1FFA075}" type="presParOf" srcId="{5BA05CB7-B602-4C23-BD48-1D0528E3233D}" destId="{D64F82F7-6933-43C6-A91A-D22BBB34E6E9}" srcOrd="2" destOrd="0" presId="urn:microsoft.com/office/officeart/2005/8/layout/hProcess6"/>
    <dgm:cxn modelId="{BE09BEB8-5248-4DC0-9B43-7C0AEA77DD30}" type="presParOf" srcId="{D64F82F7-6933-43C6-A91A-D22BBB34E6E9}" destId="{F95CA5D5-A277-4A11-9BE8-B11329EEE40C}" srcOrd="0" destOrd="0" presId="urn:microsoft.com/office/officeart/2005/8/layout/hProcess6"/>
    <dgm:cxn modelId="{32C10BA4-B422-4103-8B03-2AA511CA9622}" type="presParOf" srcId="{D64F82F7-6933-43C6-A91A-D22BBB34E6E9}" destId="{CE0AF764-CFBF-4452-A82A-CECDD8046A3E}" srcOrd="1" destOrd="0" presId="urn:microsoft.com/office/officeart/2005/8/layout/hProcess6"/>
    <dgm:cxn modelId="{0CD3FCCA-06EC-46BC-ABE2-6A32EF8D3BC2}" type="presParOf" srcId="{D64F82F7-6933-43C6-A91A-D22BBB34E6E9}" destId="{854D9573-7E53-4E4C-8E88-7EAEE5C588BD}" srcOrd="2" destOrd="0" presId="urn:microsoft.com/office/officeart/2005/8/layout/hProcess6"/>
    <dgm:cxn modelId="{8105540E-E75D-4E7A-9713-19B3C2D5C952}" type="presParOf" srcId="{D64F82F7-6933-43C6-A91A-D22BBB34E6E9}" destId="{CB5D1F13-19F5-4C1A-83C4-064ED6FC4209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C44887-23B9-4A20-8552-F0CB9B1CDB18}" type="doc">
      <dgm:prSet loTypeId="urn:microsoft.com/office/officeart/2005/8/layout/lProcess3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656F72E9-9C09-4E36-BA6A-FFB592A9CBDA}">
      <dgm:prSet phldrT="[文字]" custT="1"/>
      <dgm:spPr/>
      <dgm:t>
        <a:bodyPr/>
        <a:lstStyle/>
        <a:p>
          <a:r>
            <a:rPr lang="zh-TW" altLang="en-US" sz="1800" b="1" dirty="0" smtClean="0"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</a:rPr>
            <a:t>融合通識</a:t>
          </a:r>
          <a:endParaRPr lang="zh-TW" altLang="en-US" sz="1800" b="1" dirty="0">
            <a:solidFill>
              <a:schemeClr val="tx1"/>
            </a:solidFill>
            <a:latin typeface="Adobe 繁黑體 Std B" pitchFamily="34" charset="-120"/>
            <a:ea typeface="Adobe 繁黑體 Std B" pitchFamily="34" charset="-120"/>
          </a:endParaRPr>
        </a:p>
      </dgm:t>
    </dgm:pt>
    <dgm:pt modelId="{F97CAB25-46FC-4D5A-A2B4-3C1DF382417C}" type="parTrans" cxnId="{A74FE614-D0F5-436A-9165-E2D382A5746C}">
      <dgm:prSet/>
      <dgm:spPr/>
      <dgm:t>
        <a:bodyPr/>
        <a:lstStyle/>
        <a:p>
          <a:endParaRPr lang="zh-TW" altLang="en-US"/>
        </a:p>
      </dgm:t>
    </dgm:pt>
    <dgm:pt modelId="{C049EB6A-7340-4BA5-AA3E-95D5D1104323}" type="sibTrans" cxnId="{A74FE614-D0F5-436A-9165-E2D382A5746C}">
      <dgm:prSet/>
      <dgm:spPr/>
      <dgm:t>
        <a:bodyPr/>
        <a:lstStyle/>
        <a:p>
          <a:endParaRPr lang="zh-TW" altLang="en-US"/>
        </a:p>
      </dgm:t>
    </dgm:pt>
    <dgm:pt modelId="{E6BE3079-6A31-44D0-8257-0092E9A7AB9E}">
      <dgm:prSet phldrT="[文字]" custT="1"/>
      <dgm:spPr/>
      <dgm:t>
        <a:bodyPr/>
        <a:lstStyle/>
        <a:p>
          <a:r>
            <a:rPr lang="zh-TW" altLang="en-US" sz="1800" b="1" dirty="0" smtClean="0"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</a:rPr>
            <a:t>核心通識</a:t>
          </a:r>
          <a:r>
            <a:rPr lang="en-US" altLang="zh-TW" sz="1400" b="1" dirty="0" smtClean="0"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</a:rPr>
            <a:t>(16)</a:t>
          </a:r>
        </a:p>
      </dgm:t>
    </dgm:pt>
    <dgm:pt modelId="{B835CFF4-E953-485A-A25F-168BB5D1D6A1}" type="parTrans" cxnId="{51471C3D-9138-4FAB-80E8-EA619B0585A9}">
      <dgm:prSet/>
      <dgm:spPr/>
      <dgm:t>
        <a:bodyPr/>
        <a:lstStyle/>
        <a:p>
          <a:endParaRPr lang="zh-TW" altLang="en-US"/>
        </a:p>
      </dgm:t>
    </dgm:pt>
    <dgm:pt modelId="{BFE3773D-876D-4357-92B1-4BE02F554E1B}" type="sibTrans" cxnId="{51471C3D-9138-4FAB-80E8-EA619B0585A9}">
      <dgm:prSet/>
      <dgm:spPr/>
      <dgm:t>
        <a:bodyPr/>
        <a:lstStyle/>
        <a:p>
          <a:endParaRPr lang="zh-TW" altLang="en-US"/>
        </a:p>
      </dgm:t>
    </dgm:pt>
    <dgm:pt modelId="{D49C15C4-6073-42A7-A252-02D3949ECCE6}">
      <dgm:prSet phldrT="[文字]" custT="1"/>
      <dgm:spPr/>
      <dgm:t>
        <a:bodyPr/>
        <a:lstStyle/>
        <a:p>
          <a:r>
            <a:rPr lang="zh-TW" altLang="en-US" sz="1800" b="1" dirty="0" smtClean="0"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</a:rPr>
            <a:t>跨領域通識</a:t>
          </a:r>
          <a:endParaRPr lang="zh-TW" altLang="en-US" sz="1800" b="1" dirty="0">
            <a:solidFill>
              <a:schemeClr val="tx1"/>
            </a:solidFill>
            <a:latin typeface="Adobe 繁黑體 Std B" pitchFamily="34" charset="-120"/>
            <a:ea typeface="Adobe 繁黑體 Std B" pitchFamily="34" charset="-120"/>
          </a:endParaRPr>
        </a:p>
      </dgm:t>
    </dgm:pt>
    <dgm:pt modelId="{F0C98F5B-DFE3-4389-B479-4CC0205EE355}" type="parTrans" cxnId="{6F1A773B-2080-4EBD-880A-2D392783F42C}">
      <dgm:prSet/>
      <dgm:spPr/>
      <dgm:t>
        <a:bodyPr/>
        <a:lstStyle/>
        <a:p>
          <a:endParaRPr lang="zh-TW" altLang="en-US"/>
        </a:p>
      </dgm:t>
    </dgm:pt>
    <dgm:pt modelId="{B5015BA0-9F47-4141-8AC0-F540AF95E480}" type="sibTrans" cxnId="{6F1A773B-2080-4EBD-880A-2D392783F42C}">
      <dgm:prSet/>
      <dgm:spPr/>
      <dgm:t>
        <a:bodyPr/>
        <a:lstStyle/>
        <a:p>
          <a:endParaRPr lang="zh-TW" altLang="en-US"/>
        </a:p>
      </dgm:t>
    </dgm:pt>
    <dgm:pt modelId="{B7377E94-B606-4EAE-B94B-C3C2639F6DDE}" type="pres">
      <dgm:prSet presAssocID="{6CC44887-23B9-4A20-8552-F0CB9B1CDB1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BD60975A-737E-493E-A2E2-93B4FAED7A26}" type="pres">
      <dgm:prSet presAssocID="{656F72E9-9C09-4E36-BA6A-FFB592A9CBDA}" presName="horFlow" presStyleCnt="0"/>
      <dgm:spPr/>
      <dgm:t>
        <a:bodyPr/>
        <a:lstStyle/>
        <a:p>
          <a:endParaRPr lang="zh-TW" altLang="en-US"/>
        </a:p>
      </dgm:t>
    </dgm:pt>
    <dgm:pt modelId="{3BD05912-3E95-4862-B134-F81E28798B55}" type="pres">
      <dgm:prSet presAssocID="{656F72E9-9C09-4E36-BA6A-FFB592A9CBDA}" presName="bigChev" presStyleLbl="node1" presStyleIdx="0" presStyleCnt="3" custScaleX="98302"/>
      <dgm:spPr/>
      <dgm:t>
        <a:bodyPr/>
        <a:lstStyle/>
        <a:p>
          <a:endParaRPr lang="zh-TW" altLang="en-US"/>
        </a:p>
      </dgm:t>
    </dgm:pt>
    <dgm:pt modelId="{5D21EA9E-9308-44B7-BDAA-BC080EAACFCB}" type="pres">
      <dgm:prSet presAssocID="{656F72E9-9C09-4E36-BA6A-FFB592A9CBDA}" presName="vSp" presStyleCnt="0"/>
      <dgm:spPr/>
      <dgm:t>
        <a:bodyPr/>
        <a:lstStyle/>
        <a:p>
          <a:endParaRPr lang="zh-TW" altLang="en-US"/>
        </a:p>
      </dgm:t>
    </dgm:pt>
    <dgm:pt modelId="{22D79CC7-5859-47AE-B8B7-BDA7A02CDA5B}" type="pres">
      <dgm:prSet presAssocID="{E6BE3079-6A31-44D0-8257-0092E9A7AB9E}" presName="horFlow" presStyleCnt="0"/>
      <dgm:spPr/>
      <dgm:t>
        <a:bodyPr/>
        <a:lstStyle/>
        <a:p>
          <a:endParaRPr lang="zh-TW" altLang="en-US"/>
        </a:p>
      </dgm:t>
    </dgm:pt>
    <dgm:pt modelId="{2BE2512B-A705-4BC4-9E2D-187DC92F385D}" type="pres">
      <dgm:prSet presAssocID="{E6BE3079-6A31-44D0-8257-0092E9A7AB9E}" presName="bigChev" presStyleLbl="node1" presStyleIdx="1" presStyleCnt="3" custScaleX="95594"/>
      <dgm:spPr/>
      <dgm:t>
        <a:bodyPr/>
        <a:lstStyle/>
        <a:p>
          <a:endParaRPr lang="zh-TW" altLang="en-US"/>
        </a:p>
      </dgm:t>
    </dgm:pt>
    <dgm:pt modelId="{42692B9C-8BAB-457D-A10F-78BD8FB11470}" type="pres">
      <dgm:prSet presAssocID="{E6BE3079-6A31-44D0-8257-0092E9A7AB9E}" presName="vSp" presStyleCnt="0"/>
      <dgm:spPr/>
      <dgm:t>
        <a:bodyPr/>
        <a:lstStyle/>
        <a:p>
          <a:endParaRPr lang="zh-TW" altLang="en-US"/>
        </a:p>
      </dgm:t>
    </dgm:pt>
    <dgm:pt modelId="{5B668457-18E0-4471-81EA-ADC8E3FAFDDC}" type="pres">
      <dgm:prSet presAssocID="{D49C15C4-6073-42A7-A252-02D3949ECCE6}" presName="horFlow" presStyleCnt="0"/>
      <dgm:spPr/>
      <dgm:t>
        <a:bodyPr/>
        <a:lstStyle/>
        <a:p>
          <a:endParaRPr lang="zh-TW" altLang="en-US"/>
        </a:p>
      </dgm:t>
    </dgm:pt>
    <dgm:pt modelId="{ADA4D4D9-2FE9-4B83-B7F3-C548DCF193A2}" type="pres">
      <dgm:prSet presAssocID="{D49C15C4-6073-42A7-A252-02D3949ECCE6}" presName="bigChev" presStyleLbl="node1" presStyleIdx="2" presStyleCnt="3" custScaleX="98302" custScaleY="91898"/>
      <dgm:spPr/>
      <dgm:t>
        <a:bodyPr/>
        <a:lstStyle/>
        <a:p>
          <a:endParaRPr lang="zh-TW" altLang="en-US"/>
        </a:p>
      </dgm:t>
    </dgm:pt>
  </dgm:ptLst>
  <dgm:cxnLst>
    <dgm:cxn modelId="{1A54B1B5-B60A-47F0-ABE4-43BEE121A77E}" type="presOf" srcId="{6CC44887-23B9-4A20-8552-F0CB9B1CDB18}" destId="{B7377E94-B606-4EAE-B94B-C3C2639F6DDE}" srcOrd="0" destOrd="0" presId="urn:microsoft.com/office/officeart/2005/8/layout/lProcess3"/>
    <dgm:cxn modelId="{A74FE614-D0F5-436A-9165-E2D382A5746C}" srcId="{6CC44887-23B9-4A20-8552-F0CB9B1CDB18}" destId="{656F72E9-9C09-4E36-BA6A-FFB592A9CBDA}" srcOrd="0" destOrd="0" parTransId="{F97CAB25-46FC-4D5A-A2B4-3C1DF382417C}" sibTransId="{C049EB6A-7340-4BA5-AA3E-95D5D1104323}"/>
    <dgm:cxn modelId="{51471C3D-9138-4FAB-80E8-EA619B0585A9}" srcId="{6CC44887-23B9-4A20-8552-F0CB9B1CDB18}" destId="{E6BE3079-6A31-44D0-8257-0092E9A7AB9E}" srcOrd="1" destOrd="0" parTransId="{B835CFF4-E953-485A-A25F-168BB5D1D6A1}" sibTransId="{BFE3773D-876D-4357-92B1-4BE02F554E1B}"/>
    <dgm:cxn modelId="{B6C6530D-55E4-40CD-8777-5BFC30888960}" type="presOf" srcId="{E6BE3079-6A31-44D0-8257-0092E9A7AB9E}" destId="{2BE2512B-A705-4BC4-9E2D-187DC92F385D}" srcOrd="0" destOrd="0" presId="urn:microsoft.com/office/officeart/2005/8/layout/lProcess3"/>
    <dgm:cxn modelId="{6F1A773B-2080-4EBD-880A-2D392783F42C}" srcId="{6CC44887-23B9-4A20-8552-F0CB9B1CDB18}" destId="{D49C15C4-6073-42A7-A252-02D3949ECCE6}" srcOrd="2" destOrd="0" parTransId="{F0C98F5B-DFE3-4389-B479-4CC0205EE355}" sibTransId="{B5015BA0-9F47-4141-8AC0-F540AF95E480}"/>
    <dgm:cxn modelId="{0C3C6DD3-6E84-448A-8B9D-5721D7E497B9}" type="presOf" srcId="{656F72E9-9C09-4E36-BA6A-FFB592A9CBDA}" destId="{3BD05912-3E95-4862-B134-F81E28798B55}" srcOrd="0" destOrd="0" presId="urn:microsoft.com/office/officeart/2005/8/layout/lProcess3"/>
    <dgm:cxn modelId="{27E3E0DF-CEF8-416B-85E3-C919F02F832A}" type="presOf" srcId="{D49C15C4-6073-42A7-A252-02D3949ECCE6}" destId="{ADA4D4D9-2FE9-4B83-B7F3-C548DCF193A2}" srcOrd="0" destOrd="0" presId="urn:microsoft.com/office/officeart/2005/8/layout/lProcess3"/>
    <dgm:cxn modelId="{8847A35C-9A08-4307-B9E1-5E07DCF4BB64}" type="presParOf" srcId="{B7377E94-B606-4EAE-B94B-C3C2639F6DDE}" destId="{BD60975A-737E-493E-A2E2-93B4FAED7A26}" srcOrd="0" destOrd="0" presId="urn:microsoft.com/office/officeart/2005/8/layout/lProcess3"/>
    <dgm:cxn modelId="{9B4884D3-CC52-41BE-840C-8519306C1E91}" type="presParOf" srcId="{BD60975A-737E-493E-A2E2-93B4FAED7A26}" destId="{3BD05912-3E95-4862-B134-F81E28798B55}" srcOrd="0" destOrd="0" presId="urn:microsoft.com/office/officeart/2005/8/layout/lProcess3"/>
    <dgm:cxn modelId="{2D0D7210-AD81-47EA-8FE0-3C0F7FF3A00C}" type="presParOf" srcId="{B7377E94-B606-4EAE-B94B-C3C2639F6DDE}" destId="{5D21EA9E-9308-44B7-BDAA-BC080EAACFCB}" srcOrd="1" destOrd="0" presId="urn:microsoft.com/office/officeart/2005/8/layout/lProcess3"/>
    <dgm:cxn modelId="{F3A6367C-BCCB-49D7-9387-A4F6CB978645}" type="presParOf" srcId="{B7377E94-B606-4EAE-B94B-C3C2639F6DDE}" destId="{22D79CC7-5859-47AE-B8B7-BDA7A02CDA5B}" srcOrd="2" destOrd="0" presId="urn:microsoft.com/office/officeart/2005/8/layout/lProcess3"/>
    <dgm:cxn modelId="{D9035224-A8DB-4C65-A827-105C5D4BA094}" type="presParOf" srcId="{22D79CC7-5859-47AE-B8B7-BDA7A02CDA5B}" destId="{2BE2512B-A705-4BC4-9E2D-187DC92F385D}" srcOrd="0" destOrd="0" presId="urn:microsoft.com/office/officeart/2005/8/layout/lProcess3"/>
    <dgm:cxn modelId="{9D85EBA9-D806-4C62-9EAA-202DCA59B57F}" type="presParOf" srcId="{B7377E94-B606-4EAE-B94B-C3C2639F6DDE}" destId="{42692B9C-8BAB-457D-A10F-78BD8FB11470}" srcOrd="3" destOrd="0" presId="urn:microsoft.com/office/officeart/2005/8/layout/lProcess3"/>
    <dgm:cxn modelId="{5BCEEF4B-118E-4F5C-80F5-1EA3D2E770CE}" type="presParOf" srcId="{B7377E94-B606-4EAE-B94B-C3C2639F6DDE}" destId="{5B668457-18E0-4471-81EA-ADC8E3FAFDDC}" srcOrd="4" destOrd="0" presId="urn:microsoft.com/office/officeart/2005/8/layout/lProcess3"/>
    <dgm:cxn modelId="{B10F5E7C-169A-404B-84F2-392950C36C1D}" type="presParOf" srcId="{5B668457-18E0-4471-81EA-ADC8E3FAFDDC}" destId="{ADA4D4D9-2FE9-4B83-B7F3-C548DCF193A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07F9B7-0F7D-41C8-B6EA-3E23C64F78D6}" type="doc">
      <dgm:prSet loTypeId="urn:diagrams.loki3.com/BracketList+Icon" loCatId="list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zh-TW" altLang="en-US"/>
        </a:p>
      </dgm:t>
    </dgm:pt>
    <dgm:pt modelId="{53F8725B-8EFE-4134-9CA0-6F74516CC7CB}">
      <dgm:prSet phldrT="[文字]" custT="1"/>
      <dgm:spPr/>
      <dgm:t>
        <a:bodyPr/>
        <a:lstStyle/>
        <a:p>
          <a:r>
            <a:rPr lang="zh-TW" altLang="en-US" sz="1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六個素養</a:t>
          </a:r>
          <a:endParaRPr lang="zh-TW" altLang="en-US" sz="1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5D3C625-FC04-4624-9EC3-285362EB7050}" type="parTrans" cxnId="{1F46ED83-766B-4DC2-90CC-1F44CD230161}">
      <dgm:prSet/>
      <dgm:spPr/>
      <dgm:t>
        <a:bodyPr/>
        <a:lstStyle/>
        <a:p>
          <a:endParaRPr lang="zh-TW" altLang="en-US"/>
        </a:p>
      </dgm:t>
    </dgm:pt>
    <dgm:pt modelId="{8E1FCE4B-971D-440B-B91D-43EEC9628E2F}" type="sibTrans" cxnId="{1F46ED83-766B-4DC2-90CC-1F44CD230161}">
      <dgm:prSet/>
      <dgm:spPr/>
      <dgm:t>
        <a:bodyPr/>
        <a:lstStyle/>
        <a:p>
          <a:endParaRPr lang="zh-TW" altLang="en-US"/>
        </a:p>
      </dgm:t>
    </dgm:pt>
    <dgm:pt modelId="{17E1B902-991B-4C21-AF0C-44FFFAC42B9C}">
      <dgm:prSet phldrT="[文字]" custT="1"/>
      <dgm:spPr/>
      <dgm:t>
        <a:bodyPr/>
        <a:lstStyle/>
        <a:p>
          <a:r>
            <a:rPr lang="zh-TW" altLang="en-US" sz="1600" u="sng" dirty="0" smtClean="0">
              <a:latin typeface="Adobe 繁黑體 Std B" pitchFamily="34" charset="-120"/>
              <a:ea typeface="Adobe 繁黑體 Std B" pitchFamily="34" charset="-120"/>
            </a:rPr>
            <a:t>文化素養 </a:t>
          </a:r>
          <a:endParaRPr lang="zh-TW" altLang="en-US" sz="1600" u="sng" dirty="0">
            <a:latin typeface="Adobe 繁黑體 Std B" pitchFamily="34" charset="-120"/>
            <a:ea typeface="Adobe 繁黑體 Std B" pitchFamily="34" charset="-120"/>
          </a:endParaRPr>
        </a:p>
      </dgm:t>
    </dgm:pt>
    <dgm:pt modelId="{40AEBEF7-979F-4CA1-9C9E-9D7E40A254A3}" type="parTrans" cxnId="{8515D7BE-40ED-4F77-8256-B462B804E4A9}">
      <dgm:prSet/>
      <dgm:spPr/>
      <dgm:t>
        <a:bodyPr/>
        <a:lstStyle/>
        <a:p>
          <a:endParaRPr lang="zh-TW" altLang="en-US"/>
        </a:p>
      </dgm:t>
    </dgm:pt>
    <dgm:pt modelId="{C8A08907-CA7D-45D6-8E76-CB1F16EC10D8}" type="sibTrans" cxnId="{8515D7BE-40ED-4F77-8256-B462B804E4A9}">
      <dgm:prSet/>
      <dgm:spPr/>
      <dgm:t>
        <a:bodyPr/>
        <a:lstStyle/>
        <a:p>
          <a:endParaRPr lang="zh-TW" altLang="en-US"/>
        </a:p>
      </dgm:t>
    </dgm:pt>
    <dgm:pt modelId="{DF837AD7-6673-4606-A525-3B99DCA25A0B}">
      <dgm:prSet phldrT="[文字]" custT="1"/>
      <dgm:spPr/>
      <dgm:t>
        <a:bodyPr/>
        <a:lstStyle/>
        <a:p>
          <a:r>
            <a:rPr lang="zh-TW" altLang="en-US" sz="1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六個能力</a:t>
          </a:r>
          <a:endParaRPr lang="zh-TW" altLang="en-US" sz="1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CB786CF-0F87-458F-9AD2-D4F21303F293}" type="parTrans" cxnId="{D3FC08FF-4CF4-4D4A-B4D2-5520A01AE928}">
      <dgm:prSet/>
      <dgm:spPr/>
      <dgm:t>
        <a:bodyPr/>
        <a:lstStyle/>
        <a:p>
          <a:endParaRPr lang="zh-TW" altLang="en-US"/>
        </a:p>
      </dgm:t>
    </dgm:pt>
    <dgm:pt modelId="{12B76F36-4A24-4EE6-9FB1-D5E894B928DB}" type="sibTrans" cxnId="{D3FC08FF-4CF4-4D4A-B4D2-5520A01AE928}">
      <dgm:prSet/>
      <dgm:spPr/>
      <dgm:t>
        <a:bodyPr/>
        <a:lstStyle/>
        <a:p>
          <a:endParaRPr lang="zh-TW" altLang="en-US"/>
        </a:p>
      </dgm:t>
    </dgm:pt>
    <dgm:pt modelId="{9707D996-4F99-4E99-9D59-45B0EF35548B}">
      <dgm:prSet phldrT="[文字]" custT="1"/>
      <dgm:spPr>
        <a:solidFill>
          <a:srgbClr val="0070C0"/>
        </a:solidFill>
      </dgm:spPr>
      <dgm:t>
        <a:bodyPr/>
        <a:lstStyle/>
        <a:p>
          <a:pPr marL="171450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1600" b="1" dirty="0" smtClean="0">
              <a:latin typeface="Adobe 繁黑體 Std B" pitchFamily="34" charset="-120"/>
              <a:ea typeface="Adobe 繁黑體 Std B" pitchFamily="34" charset="-120"/>
            </a:rPr>
            <a:t> 跨領域能力</a:t>
          </a:r>
          <a:endParaRPr lang="zh-TW" altLang="en-US" sz="1600" dirty="0">
            <a:latin typeface="Adobe 繁黑體 Std B" pitchFamily="34" charset="-120"/>
            <a:ea typeface="Adobe 繁黑體 Std B" pitchFamily="34" charset="-120"/>
          </a:endParaRPr>
        </a:p>
      </dgm:t>
    </dgm:pt>
    <dgm:pt modelId="{9F2FAD39-03A4-4614-AFE9-24C4126D8034}" type="parTrans" cxnId="{483E25B4-2E0C-41A7-A22F-0E6A4B164196}">
      <dgm:prSet/>
      <dgm:spPr/>
      <dgm:t>
        <a:bodyPr/>
        <a:lstStyle/>
        <a:p>
          <a:endParaRPr lang="zh-TW" altLang="en-US"/>
        </a:p>
      </dgm:t>
    </dgm:pt>
    <dgm:pt modelId="{723E2900-AD64-408B-929A-2521CCC03B09}" type="sibTrans" cxnId="{483E25B4-2E0C-41A7-A22F-0E6A4B164196}">
      <dgm:prSet/>
      <dgm:spPr/>
      <dgm:t>
        <a:bodyPr/>
        <a:lstStyle/>
        <a:p>
          <a:endParaRPr lang="zh-TW" altLang="en-US"/>
        </a:p>
      </dgm:t>
    </dgm:pt>
    <dgm:pt modelId="{B1B0AE38-9165-4CBE-8876-28D673CAEABF}">
      <dgm:prSet custT="1"/>
      <dgm:spPr/>
      <dgm:t>
        <a:bodyPr/>
        <a:lstStyle/>
        <a:p>
          <a:r>
            <a:rPr lang="zh-TW" altLang="en-US" sz="1600" u="sng" dirty="0" smtClean="0">
              <a:latin typeface="Adobe 繁黑體 Std B" pitchFamily="34" charset="-120"/>
              <a:ea typeface="Adobe 繁黑體 Std B" pitchFamily="34" charset="-120"/>
            </a:rPr>
            <a:t>歷史意識 </a:t>
          </a:r>
          <a:endParaRPr lang="zh-TW" altLang="en-US" sz="1600" u="sng" dirty="0">
            <a:latin typeface="Adobe 繁黑體 Std B" pitchFamily="34" charset="-120"/>
            <a:ea typeface="Adobe 繁黑體 Std B" pitchFamily="34" charset="-120"/>
          </a:endParaRPr>
        </a:p>
      </dgm:t>
    </dgm:pt>
    <dgm:pt modelId="{20F29950-026B-4B08-AAD4-151710AC451B}" type="parTrans" cxnId="{6328BE17-8CB4-4777-B1AA-5FAFF40FABD5}">
      <dgm:prSet/>
      <dgm:spPr/>
      <dgm:t>
        <a:bodyPr/>
        <a:lstStyle/>
        <a:p>
          <a:endParaRPr lang="zh-TW" altLang="en-US"/>
        </a:p>
      </dgm:t>
    </dgm:pt>
    <dgm:pt modelId="{C576B931-5CE3-4A7F-A703-603E2F7ADB76}" type="sibTrans" cxnId="{6328BE17-8CB4-4777-B1AA-5FAFF40FABD5}">
      <dgm:prSet/>
      <dgm:spPr/>
      <dgm:t>
        <a:bodyPr/>
        <a:lstStyle/>
        <a:p>
          <a:endParaRPr lang="zh-TW" altLang="en-US"/>
        </a:p>
      </dgm:t>
    </dgm:pt>
    <dgm:pt modelId="{B9891FEB-CFDB-41E1-9B41-2C16036EA501}">
      <dgm:prSet custT="1"/>
      <dgm:spPr/>
      <dgm:t>
        <a:bodyPr/>
        <a:lstStyle/>
        <a:p>
          <a:r>
            <a:rPr lang="zh-TW" altLang="en-US" sz="1600" u="sng" dirty="0" smtClean="0">
              <a:latin typeface="Adobe 繁黑體 Std B" pitchFamily="34" charset="-120"/>
              <a:ea typeface="Adobe 繁黑體 Std B" pitchFamily="34" charset="-120"/>
            </a:rPr>
            <a:t>藝術涵養 </a:t>
          </a:r>
          <a:endParaRPr lang="zh-TW" altLang="en-US" sz="1600" u="sng" dirty="0">
            <a:latin typeface="Adobe 繁黑體 Std B" pitchFamily="34" charset="-120"/>
            <a:ea typeface="Adobe 繁黑體 Std B" pitchFamily="34" charset="-120"/>
          </a:endParaRPr>
        </a:p>
      </dgm:t>
    </dgm:pt>
    <dgm:pt modelId="{D45A7848-0A8F-4489-B092-4668FBABBB80}" type="parTrans" cxnId="{D22C087F-8CFB-42AF-AFC7-69183466F052}">
      <dgm:prSet/>
      <dgm:spPr/>
      <dgm:t>
        <a:bodyPr/>
        <a:lstStyle/>
        <a:p>
          <a:endParaRPr lang="zh-TW" altLang="en-US"/>
        </a:p>
      </dgm:t>
    </dgm:pt>
    <dgm:pt modelId="{D53169EF-AF24-414E-8767-5CEE15A40D63}" type="sibTrans" cxnId="{D22C087F-8CFB-42AF-AFC7-69183466F052}">
      <dgm:prSet/>
      <dgm:spPr/>
      <dgm:t>
        <a:bodyPr/>
        <a:lstStyle/>
        <a:p>
          <a:endParaRPr lang="zh-TW" altLang="en-US"/>
        </a:p>
      </dgm:t>
    </dgm:pt>
    <dgm:pt modelId="{D26334EB-666B-473A-A111-3611D1AFC25E}">
      <dgm:prSet custT="1"/>
      <dgm:spPr/>
      <dgm:t>
        <a:bodyPr/>
        <a:lstStyle/>
        <a:p>
          <a:r>
            <a:rPr lang="zh-TW" altLang="en-US" sz="1600" u="none" dirty="0" smtClean="0">
              <a:latin typeface="Adobe 繁黑體 Std B" pitchFamily="34" charset="-120"/>
              <a:ea typeface="Adobe 繁黑體 Std B" pitchFamily="34" charset="-120"/>
            </a:rPr>
            <a:t>公民素養 </a:t>
          </a:r>
          <a:endParaRPr lang="zh-TW" altLang="en-US" sz="1600" u="none" dirty="0">
            <a:latin typeface="Adobe 繁黑體 Std B" pitchFamily="34" charset="-120"/>
            <a:ea typeface="Adobe 繁黑體 Std B" pitchFamily="34" charset="-120"/>
          </a:endParaRPr>
        </a:p>
      </dgm:t>
    </dgm:pt>
    <dgm:pt modelId="{F5096DE8-1381-43DF-A7C1-1488A5C469B7}" type="parTrans" cxnId="{2B2F6B43-FB40-42EE-902A-A1B0E3AFC427}">
      <dgm:prSet/>
      <dgm:spPr/>
      <dgm:t>
        <a:bodyPr/>
        <a:lstStyle/>
        <a:p>
          <a:endParaRPr lang="zh-TW" altLang="en-US"/>
        </a:p>
      </dgm:t>
    </dgm:pt>
    <dgm:pt modelId="{1F7E3004-736D-4850-81F8-7E4B9502DD16}" type="sibTrans" cxnId="{2B2F6B43-FB40-42EE-902A-A1B0E3AFC427}">
      <dgm:prSet/>
      <dgm:spPr/>
      <dgm:t>
        <a:bodyPr/>
        <a:lstStyle/>
        <a:p>
          <a:endParaRPr lang="zh-TW" altLang="en-US"/>
        </a:p>
      </dgm:t>
    </dgm:pt>
    <dgm:pt modelId="{44808CF3-4C69-4250-A9D1-0C1A1EA8C359}">
      <dgm:prSet custT="1"/>
      <dgm:spPr/>
      <dgm:t>
        <a:bodyPr/>
        <a:lstStyle/>
        <a:p>
          <a:r>
            <a:rPr lang="zh-TW" altLang="en-US" sz="1600" dirty="0" smtClean="0">
              <a:latin typeface="Adobe 繁黑體 Std B" pitchFamily="34" charset="-120"/>
              <a:ea typeface="Adobe 繁黑體 Std B" pitchFamily="34" charset="-120"/>
            </a:rPr>
            <a:t>國際視野 </a:t>
          </a:r>
          <a:endParaRPr lang="zh-TW" altLang="en-US" sz="1600" dirty="0">
            <a:latin typeface="Adobe 繁黑體 Std B" pitchFamily="34" charset="-120"/>
            <a:ea typeface="Adobe 繁黑體 Std B" pitchFamily="34" charset="-120"/>
          </a:endParaRPr>
        </a:p>
      </dgm:t>
    </dgm:pt>
    <dgm:pt modelId="{3B79923E-7EEB-453D-9845-B73D3B8557B9}" type="parTrans" cxnId="{6D46632B-B7C4-40E8-A236-C94C3331A7EC}">
      <dgm:prSet/>
      <dgm:spPr/>
      <dgm:t>
        <a:bodyPr/>
        <a:lstStyle/>
        <a:p>
          <a:endParaRPr lang="zh-TW" altLang="en-US"/>
        </a:p>
      </dgm:t>
    </dgm:pt>
    <dgm:pt modelId="{35BBB8E7-1702-419B-A097-8D87F68647F3}" type="sibTrans" cxnId="{6D46632B-B7C4-40E8-A236-C94C3331A7EC}">
      <dgm:prSet/>
      <dgm:spPr/>
      <dgm:t>
        <a:bodyPr/>
        <a:lstStyle/>
        <a:p>
          <a:endParaRPr lang="zh-TW" altLang="en-US"/>
        </a:p>
      </dgm:t>
    </dgm:pt>
    <dgm:pt modelId="{E1CAB89A-1F14-46F0-BACC-DF2C2D3E3BA5}">
      <dgm:prSet custT="1"/>
      <dgm:spPr/>
      <dgm:t>
        <a:bodyPr/>
        <a:lstStyle/>
        <a:p>
          <a:r>
            <a:rPr lang="zh-TW" altLang="en-US" sz="1600" smtClean="0">
              <a:latin typeface="Adobe 繁黑體 Std B" pitchFamily="34" charset="-120"/>
              <a:ea typeface="Adobe 繁黑體 Std B" pitchFamily="34" charset="-120"/>
            </a:rPr>
            <a:t>生命關懷 </a:t>
          </a:r>
          <a:endParaRPr lang="zh-TW" altLang="en-US" sz="1600" dirty="0">
            <a:latin typeface="Adobe 繁黑體 Std B" pitchFamily="34" charset="-120"/>
            <a:ea typeface="Adobe 繁黑體 Std B" pitchFamily="34" charset="-120"/>
          </a:endParaRPr>
        </a:p>
      </dgm:t>
    </dgm:pt>
    <dgm:pt modelId="{11883BAD-FE37-418F-A070-05907CD3A54A}" type="parTrans" cxnId="{0180723B-AD56-4309-8F3A-F537F6509E3E}">
      <dgm:prSet/>
      <dgm:spPr/>
      <dgm:t>
        <a:bodyPr/>
        <a:lstStyle/>
        <a:p>
          <a:endParaRPr lang="zh-TW" altLang="en-US"/>
        </a:p>
      </dgm:t>
    </dgm:pt>
    <dgm:pt modelId="{54B12B71-E4E0-4081-9730-7489913CC93D}" type="sibTrans" cxnId="{0180723B-AD56-4309-8F3A-F537F6509E3E}">
      <dgm:prSet/>
      <dgm:spPr/>
      <dgm:t>
        <a:bodyPr/>
        <a:lstStyle/>
        <a:p>
          <a:endParaRPr lang="zh-TW" altLang="en-US"/>
        </a:p>
      </dgm:t>
    </dgm:pt>
    <dgm:pt modelId="{AF1F8AE2-7855-4A02-9524-222E590F6705}">
      <dgm:prSet custT="1"/>
      <dgm:spPr>
        <a:solidFill>
          <a:srgbClr val="0070C0"/>
        </a:solidFill>
      </dgm:spPr>
      <dgm:t>
        <a:bodyPr/>
        <a:lstStyle/>
        <a:p>
          <a:pPr marL="171450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1600" b="1" u="sng" dirty="0" smtClean="0">
              <a:latin typeface="Adobe 繁黑體 Std B" pitchFamily="34" charset="-120"/>
              <a:ea typeface="Adobe 繁黑體 Std B" pitchFamily="34" charset="-120"/>
            </a:rPr>
            <a:t>社會變遷因應能力 </a:t>
          </a:r>
          <a:endParaRPr lang="zh-TW" altLang="en-US" sz="1600" u="sng" dirty="0">
            <a:latin typeface="Adobe 繁黑體 Std B" pitchFamily="34" charset="-120"/>
            <a:ea typeface="Adobe 繁黑體 Std B" pitchFamily="34" charset="-120"/>
          </a:endParaRPr>
        </a:p>
      </dgm:t>
    </dgm:pt>
    <dgm:pt modelId="{A0DF6432-1D70-47CF-907D-3CCFAEDA94DC}" type="parTrans" cxnId="{8B5983E1-A2FB-4671-A71B-257FDC6B9AC7}">
      <dgm:prSet/>
      <dgm:spPr/>
      <dgm:t>
        <a:bodyPr/>
        <a:lstStyle/>
        <a:p>
          <a:endParaRPr lang="zh-TW" altLang="en-US"/>
        </a:p>
      </dgm:t>
    </dgm:pt>
    <dgm:pt modelId="{F453E719-945A-40C3-A2A0-5F33618F2EE7}" type="sibTrans" cxnId="{8B5983E1-A2FB-4671-A71B-257FDC6B9AC7}">
      <dgm:prSet/>
      <dgm:spPr/>
      <dgm:t>
        <a:bodyPr/>
        <a:lstStyle/>
        <a:p>
          <a:endParaRPr lang="zh-TW" altLang="en-US"/>
        </a:p>
      </dgm:t>
    </dgm:pt>
    <dgm:pt modelId="{3A770339-DCBB-4E4D-9688-851D99C24554}">
      <dgm:prSet custT="1"/>
      <dgm:spPr>
        <a:solidFill>
          <a:srgbClr val="0070C0"/>
        </a:solidFill>
      </dgm:spPr>
      <dgm:t>
        <a:bodyPr/>
        <a:lstStyle/>
        <a:p>
          <a:pPr marL="171450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1600" b="1" u="sng" dirty="0" smtClean="0">
              <a:latin typeface="Adobe 繁黑體 Std B" pitchFamily="34" charset="-120"/>
              <a:ea typeface="Adobe 繁黑體 Std B" pitchFamily="34" charset="-120"/>
            </a:rPr>
            <a:t>生活實踐能力 </a:t>
          </a:r>
          <a:endParaRPr lang="zh-TW" altLang="en-US" sz="1600" u="sng" dirty="0">
            <a:latin typeface="Adobe 繁黑體 Std B" pitchFamily="34" charset="-120"/>
            <a:ea typeface="Adobe 繁黑體 Std B" pitchFamily="34" charset="-120"/>
          </a:endParaRPr>
        </a:p>
      </dgm:t>
    </dgm:pt>
    <dgm:pt modelId="{4F35842F-A0DE-49A0-961B-A420F8012CB2}" type="parTrans" cxnId="{613661A4-7905-4BA1-AA26-35837AE29459}">
      <dgm:prSet/>
      <dgm:spPr/>
      <dgm:t>
        <a:bodyPr/>
        <a:lstStyle/>
        <a:p>
          <a:endParaRPr lang="zh-TW" altLang="en-US"/>
        </a:p>
      </dgm:t>
    </dgm:pt>
    <dgm:pt modelId="{B025F2F8-ACBA-4845-B8DD-BCA94AFB5990}" type="sibTrans" cxnId="{613661A4-7905-4BA1-AA26-35837AE29459}">
      <dgm:prSet/>
      <dgm:spPr/>
      <dgm:t>
        <a:bodyPr/>
        <a:lstStyle/>
        <a:p>
          <a:endParaRPr lang="zh-TW" altLang="en-US"/>
        </a:p>
      </dgm:t>
    </dgm:pt>
    <dgm:pt modelId="{659D34FC-6A23-4553-A39F-A2A6B5DB330B}">
      <dgm:prSet custT="1"/>
      <dgm:spPr>
        <a:solidFill>
          <a:srgbClr val="0070C0"/>
        </a:solidFill>
      </dgm:spPr>
      <dgm:t>
        <a:bodyPr/>
        <a:lstStyle/>
        <a:p>
          <a:pPr marL="171450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1600" b="1" u="sng" dirty="0" smtClean="0">
              <a:latin typeface="Adobe 繁黑體 Std B" pitchFamily="34" charset="-120"/>
              <a:ea typeface="Adobe 繁黑體 Std B" pitchFamily="34" charset="-120"/>
            </a:rPr>
            <a:t>創新與領導</a:t>
          </a:r>
          <a:r>
            <a:rPr lang="en-US" altLang="zh-TW" sz="1600" b="1" u="sng" dirty="0" smtClean="0">
              <a:latin typeface="Adobe 繁黑體 Std B" pitchFamily="34" charset="-120"/>
              <a:ea typeface="Adobe 繁黑體 Std B" pitchFamily="34" charset="-120"/>
            </a:rPr>
            <a:t>Creativity/ Collaboration</a:t>
          </a:r>
          <a:r>
            <a:rPr lang="zh-TW" altLang="en-US" sz="1600" b="1" u="sng" dirty="0" smtClean="0">
              <a:latin typeface="Adobe 繁黑體 Std B" pitchFamily="34" charset="-120"/>
              <a:ea typeface="Adobe 繁黑體 Std B" pitchFamily="34" charset="-120"/>
            </a:rPr>
            <a:t> </a:t>
          </a:r>
          <a:endParaRPr lang="zh-TW" altLang="en-US" sz="1600" u="sng" dirty="0">
            <a:latin typeface="Adobe 繁黑體 Std B" pitchFamily="34" charset="-120"/>
            <a:ea typeface="Adobe 繁黑體 Std B" pitchFamily="34" charset="-120"/>
          </a:endParaRPr>
        </a:p>
      </dgm:t>
    </dgm:pt>
    <dgm:pt modelId="{22F0BA11-7043-49F0-8811-03979ABF3995}" type="parTrans" cxnId="{880E4B77-FEA4-4399-B01B-F8FC943F58B9}">
      <dgm:prSet/>
      <dgm:spPr/>
      <dgm:t>
        <a:bodyPr/>
        <a:lstStyle/>
        <a:p>
          <a:endParaRPr lang="zh-TW" altLang="en-US"/>
        </a:p>
      </dgm:t>
    </dgm:pt>
    <dgm:pt modelId="{258484DD-4A14-4157-B3BE-4D916D5BE6AF}" type="sibTrans" cxnId="{880E4B77-FEA4-4399-B01B-F8FC943F58B9}">
      <dgm:prSet/>
      <dgm:spPr/>
      <dgm:t>
        <a:bodyPr/>
        <a:lstStyle/>
        <a:p>
          <a:endParaRPr lang="zh-TW" altLang="en-US"/>
        </a:p>
      </dgm:t>
    </dgm:pt>
    <dgm:pt modelId="{E3CCFC23-2159-4752-85DF-36A1A40E7DE9}">
      <dgm:prSet custT="1"/>
      <dgm:spPr>
        <a:solidFill>
          <a:srgbClr val="0070C0"/>
        </a:solidFill>
      </dgm:spPr>
      <dgm:t>
        <a:bodyPr/>
        <a:lstStyle/>
        <a:p>
          <a:pPr marL="171450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1600" b="1" dirty="0" smtClean="0">
              <a:latin typeface="Adobe 繁黑體 Std B" pitchFamily="34" charset="-120"/>
              <a:ea typeface="Adobe 繁黑體 Std B" pitchFamily="34" charset="-120"/>
            </a:rPr>
            <a:t>語文欣賞及運用能力</a:t>
          </a:r>
          <a:r>
            <a:rPr lang="en-US" altLang="zh-TW" sz="1600" b="1" dirty="0" smtClean="0">
              <a:latin typeface="Adobe 繁黑體 Std B" pitchFamily="34" charset="-120"/>
              <a:ea typeface="Adobe 繁黑體 Std B" pitchFamily="34" charset="-120"/>
            </a:rPr>
            <a:t>C</a:t>
          </a:r>
          <a:endParaRPr lang="zh-TW" altLang="en-US" sz="1600" dirty="0">
            <a:latin typeface="Adobe 繁黑體 Std B" pitchFamily="34" charset="-120"/>
            <a:ea typeface="Adobe 繁黑體 Std B" pitchFamily="34" charset="-120"/>
          </a:endParaRPr>
        </a:p>
      </dgm:t>
    </dgm:pt>
    <dgm:pt modelId="{51DE515D-A8C8-47D0-AB1C-AD1F18E6B685}" type="parTrans" cxnId="{EA472FDC-2E7D-4C5C-A79A-19297D3E5094}">
      <dgm:prSet/>
      <dgm:spPr/>
      <dgm:t>
        <a:bodyPr/>
        <a:lstStyle/>
        <a:p>
          <a:endParaRPr lang="zh-TW" altLang="en-US"/>
        </a:p>
      </dgm:t>
    </dgm:pt>
    <dgm:pt modelId="{5D32E14C-89BA-4DE0-A0D0-C3BAE0CCB867}" type="sibTrans" cxnId="{EA472FDC-2E7D-4C5C-A79A-19297D3E5094}">
      <dgm:prSet/>
      <dgm:spPr/>
      <dgm:t>
        <a:bodyPr/>
        <a:lstStyle/>
        <a:p>
          <a:endParaRPr lang="zh-TW" altLang="en-US"/>
        </a:p>
      </dgm:t>
    </dgm:pt>
    <dgm:pt modelId="{03B3A894-DA46-4D52-B2A3-19B5A3CDFDCA}">
      <dgm:prSet custT="1"/>
      <dgm:spPr>
        <a:solidFill>
          <a:srgbClr val="0070C0"/>
        </a:solidFill>
      </dgm:spPr>
      <dgm:t>
        <a:bodyPr/>
        <a:lstStyle/>
        <a:p>
          <a:pPr marL="171450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1600" b="1" u="sng" dirty="0" smtClean="0">
              <a:latin typeface="Adobe 繁黑體 Std B" pitchFamily="34" charset="-120"/>
              <a:ea typeface="Adobe 繁黑體 Std B" pitchFamily="34" charset="-120"/>
            </a:rPr>
            <a:t>慎思明辨能力</a:t>
          </a:r>
          <a:r>
            <a:rPr lang="en-US" altLang="zh-TW" sz="1600" b="1" u="sng" dirty="0" smtClean="0">
              <a:latin typeface="Adobe 繁黑體 Std B" pitchFamily="34" charset="-120"/>
              <a:ea typeface="Adobe 繁黑體 Std B" pitchFamily="34" charset="-120"/>
            </a:rPr>
            <a:t>C</a:t>
          </a:r>
          <a:r>
            <a:rPr lang="zh-TW" altLang="en-US" sz="1600" b="1" dirty="0" smtClean="0">
              <a:latin typeface="Adobe 繁黑體 Std B" pitchFamily="34" charset="-120"/>
              <a:ea typeface="Adobe 繁黑體 Std B" pitchFamily="34" charset="-120"/>
            </a:rPr>
            <a:t> </a:t>
          </a:r>
          <a:endParaRPr lang="zh-TW" altLang="en-US" sz="1600" dirty="0">
            <a:latin typeface="Adobe 繁黑體 Std B" pitchFamily="34" charset="-120"/>
            <a:ea typeface="Adobe 繁黑體 Std B" pitchFamily="34" charset="-120"/>
          </a:endParaRPr>
        </a:p>
      </dgm:t>
    </dgm:pt>
    <dgm:pt modelId="{7E93D138-3E98-43D7-B3E1-C001DF68C5CD}" type="parTrans" cxnId="{887EB1EF-B129-41D4-95B2-6E7BEB1043ED}">
      <dgm:prSet/>
      <dgm:spPr/>
      <dgm:t>
        <a:bodyPr/>
        <a:lstStyle/>
        <a:p>
          <a:endParaRPr lang="zh-TW" altLang="en-US"/>
        </a:p>
      </dgm:t>
    </dgm:pt>
    <dgm:pt modelId="{C5EA6A2C-54FB-416F-8CCD-A734C0894C47}" type="sibTrans" cxnId="{887EB1EF-B129-41D4-95B2-6E7BEB1043ED}">
      <dgm:prSet/>
      <dgm:spPr/>
      <dgm:t>
        <a:bodyPr/>
        <a:lstStyle/>
        <a:p>
          <a:endParaRPr lang="zh-TW" altLang="en-US"/>
        </a:p>
      </dgm:t>
    </dgm:pt>
    <dgm:pt modelId="{946792BB-7C0D-4553-886A-84B2C0880CF6}" type="pres">
      <dgm:prSet presAssocID="{0E07F9B7-0F7D-41C8-B6EA-3E23C64F78D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8CEDA67-2B36-47C2-AAC7-AB108C5D8AA4}" type="pres">
      <dgm:prSet presAssocID="{53F8725B-8EFE-4134-9CA0-6F74516CC7CB}" presName="linNode" presStyleCnt="0"/>
      <dgm:spPr/>
      <dgm:t>
        <a:bodyPr/>
        <a:lstStyle/>
        <a:p>
          <a:endParaRPr lang="zh-TW" altLang="en-US"/>
        </a:p>
      </dgm:t>
    </dgm:pt>
    <dgm:pt modelId="{5CF67C51-B3FA-4C67-B504-F06B8966160C}" type="pres">
      <dgm:prSet presAssocID="{53F8725B-8EFE-4134-9CA0-6F74516CC7CB}" presName="parTx" presStyleLbl="revTx" presStyleIdx="0" presStyleCnt="2" custLinFactNeighborX="-68056" custLinFactNeighborY="-486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7BD7E8-85AC-4931-B176-115048CDC7CF}" type="pres">
      <dgm:prSet presAssocID="{53F8725B-8EFE-4134-9CA0-6F74516CC7CB}" presName="bracket" presStyleLbl="parChTrans1D1" presStyleIdx="0" presStyleCnt="2" custLinFactNeighborX="-85063" custLinFactNeighborY="-788"/>
      <dgm:spPr/>
      <dgm:t>
        <a:bodyPr/>
        <a:lstStyle/>
        <a:p>
          <a:endParaRPr lang="zh-TW" altLang="en-US"/>
        </a:p>
      </dgm:t>
    </dgm:pt>
    <dgm:pt modelId="{072F5AD8-30C1-4AE5-B24A-87B8FB224C21}" type="pres">
      <dgm:prSet presAssocID="{53F8725B-8EFE-4134-9CA0-6F74516CC7CB}" presName="spH" presStyleCnt="0"/>
      <dgm:spPr/>
      <dgm:t>
        <a:bodyPr/>
        <a:lstStyle/>
        <a:p>
          <a:endParaRPr lang="zh-TW" altLang="en-US"/>
        </a:p>
      </dgm:t>
    </dgm:pt>
    <dgm:pt modelId="{C6CA3CC0-5489-44CD-8399-9BC4E98F032F}" type="pres">
      <dgm:prSet presAssocID="{53F8725B-8EFE-4134-9CA0-6F74516CC7CB}" presName="desTx" presStyleLbl="node1" presStyleIdx="0" presStyleCnt="2" custScaleX="161285" custScaleY="106045" custLinFactX="1061" custLinFactNeighborX="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0D9AF43-0F56-435F-A195-CDCE435A570F}" type="pres">
      <dgm:prSet presAssocID="{8E1FCE4B-971D-440B-B91D-43EEC9628E2F}" presName="spV" presStyleCnt="0"/>
      <dgm:spPr/>
      <dgm:t>
        <a:bodyPr/>
        <a:lstStyle/>
        <a:p>
          <a:endParaRPr lang="zh-TW" altLang="en-US"/>
        </a:p>
      </dgm:t>
    </dgm:pt>
    <dgm:pt modelId="{57AD3C36-1003-444C-9651-F5E0C97BDDFE}" type="pres">
      <dgm:prSet presAssocID="{DF837AD7-6673-4606-A525-3B99DCA25A0B}" presName="linNode" presStyleCnt="0"/>
      <dgm:spPr/>
      <dgm:t>
        <a:bodyPr/>
        <a:lstStyle/>
        <a:p>
          <a:endParaRPr lang="zh-TW" altLang="en-US"/>
        </a:p>
      </dgm:t>
    </dgm:pt>
    <dgm:pt modelId="{7B2C5A8D-FC0F-4595-9CE8-F972C6058E65}" type="pres">
      <dgm:prSet presAssocID="{DF837AD7-6673-4606-A525-3B99DCA25A0B}" presName="parTx" presStyleLbl="revTx" presStyleIdx="1" presStyleCnt="2" custLinFactNeighborX="-72365" custLinFactNeighborY="1057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E55D958-9C78-421C-B870-6274E9DF6DC4}" type="pres">
      <dgm:prSet presAssocID="{DF837AD7-6673-4606-A525-3B99DCA25A0B}" presName="bracket" presStyleLbl="parChTrans1D1" presStyleIdx="1" presStyleCnt="2" custLinFactNeighborX="-11289" custLinFactNeighborY="5065"/>
      <dgm:spPr/>
      <dgm:t>
        <a:bodyPr/>
        <a:lstStyle/>
        <a:p>
          <a:endParaRPr lang="zh-TW" altLang="en-US"/>
        </a:p>
      </dgm:t>
    </dgm:pt>
    <dgm:pt modelId="{CA4242FE-B85A-4A8E-8283-32FD73AC6856}" type="pres">
      <dgm:prSet presAssocID="{DF837AD7-6673-4606-A525-3B99DCA25A0B}" presName="spH" presStyleCnt="0"/>
      <dgm:spPr/>
      <dgm:t>
        <a:bodyPr/>
        <a:lstStyle/>
        <a:p>
          <a:endParaRPr lang="zh-TW" altLang="en-US"/>
        </a:p>
      </dgm:t>
    </dgm:pt>
    <dgm:pt modelId="{C273D5F6-3E25-424D-979D-30EF010CE8F4}" type="pres">
      <dgm:prSet presAssocID="{DF837AD7-6673-4606-A525-3B99DCA25A0B}" presName="desTx" presStyleLbl="node1" presStyleIdx="1" presStyleCnt="2" custScaleX="174517" custScaleY="98655" custLinFactNeighborY="443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D866CC9-61D8-43B7-87C5-16D079148117}" type="presOf" srcId="{659D34FC-6A23-4553-A39F-A2A6B5DB330B}" destId="{C273D5F6-3E25-424D-979D-30EF010CE8F4}" srcOrd="0" destOrd="5" presId="urn:diagrams.loki3.com/BracketList+Icon"/>
    <dgm:cxn modelId="{D22C087F-8CFB-42AF-AFC7-69183466F052}" srcId="{53F8725B-8EFE-4134-9CA0-6F74516CC7CB}" destId="{B9891FEB-CFDB-41E1-9B41-2C16036EA501}" srcOrd="2" destOrd="0" parTransId="{D45A7848-0A8F-4489-B092-4668FBABBB80}" sibTransId="{D53169EF-AF24-414E-8767-5CEE15A40D63}"/>
    <dgm:cxn modelId="{0180723B-AD56-4309-8F3A-F537F6509E3E}" srcId="{53F8725B-8EFE-4134-9CA0-6F74516CC7CB}" destId="{E1CAB89A-1F14-46F0-BACC-DF2C2D3E3BA5}" srcOrd="5" destOrd="0" parTransId="{11883BAD-FE37-418F-A070-05907CD3A54A}" sibTransId="{54B12B71-E4E0-4081-9730-7489913CC93D}"/>
    <dgm:cxn modelId="{A8DD49F0-5B12-4E5A-9A72-3B837BE13545}" type="presOf" srcId="{9707D996-4F99-4E99-9D59-45B0EF35548B}" destId="{C273D5F6-3E25-424D-979D-30EF010CE8F4}" srcOrd="0" destOrd="0" presId="urn:diagrams.loki3.com/BracketList+Icon"/>
    <dgm:cxn modelId="{97C78F3B-85F8-4A0B-94B2-3D96A917A665}" type="presOf" srcId="{D26334EB-666B-473A-A111-3611D1AFC25E}" destId="{C6CA3CC0-5489-44CD-8399-9BC4E98F032F}" srcOrd="0" destOrd="3" presId="urn:diagrams.loki3.com/BracketList+Icon"/>
    <dgm:cxn modelId="{C9A28F2D-B964-4634-9A72-7C32C7E611CD}" type="presOf" srcId="{53F8725B-8EFE-4134-9CA0-6F74516CC7CB}" destId="{5CF67C51-B3FA-4C67-B504-F06B8966160C}" srcOrd="0" destOrd="0" presId="urn:diagrams.loki3.com/BracketList+Icon"/>
    <dgm:cxn modelId="{487CDD65-FEB9-44CA-B3F3-F4748A274F51}" type="presOf" srcId="{E3CCFC23-2159-4752-85DF-36A1A40E7DE9}" destId="{C273D5F6-3E25-424D-979D-30EF010CE8F4}" srcOrd="0" destOrd="1" presId="urn:diagrams.loki3.com/BracketList+Icon"/>
    <dgm:cxn modelId="{744FC9B2-BC2E-40B4-B577-BB61239F6305}" type="presOf" srcId="{44808CF3-4C69-4250-A9D1-0C1A1EA8C359}" destId="{C6CA3CC0-5489-44CD-8399-9BC4E98F032F}" srcOrd="0" destOrd="4" presId="urn:diagrams.loki3.com/BracketList+Icon"/>
    <dgm:cxn modelId="{DDC38B64-0983-4D65-8606-D9DD214E658D}" type="presOf" srcId="{B1B0AE38-9165-4CBE-8876-28D673CAEABF}" destId="{C6CA3CC0-5489-44CD-8399-9BC4E98F032F}" srcOrd="0" destOrd="1" presId="urn:diagrams.loki3.com/BracketList+Icon"/>
    <dgm:cxn modelId="{483E25B4-2E0C-41A7-A22F-0E6A4B164196}" srcId="{DF837AD7-6673-4606-A525-3B99DCA25A0B}" destId="{9707D996-4F99-4E99-9D59-45B0EF35548B}" srcOrd="0" destOrd="0" parTransId="{9F2FAD39-03A4-4614-AFE9-24C4126D8034}" sibTransId="{723E2900-AD64-408B-929A-2521CCC03B09}"/>
    <dgm:cxn modelId="{5DAC24EF-E2C0-49FA-8B20-CE1986CDB669}" type="presOf" srcId="{17E1B902-991B-4C21-AF0C-44FFFAC42B9C}" destId="{C6CA3CC0-5489-44CD-8399-9BC4E98F032F}" srcOrd="0" destOrd="0" presId="urn:diagrams.loki3.com/BracketList+Icon"/>
    <dgm:cxn modelId="{8515D7BE-40ED-4F77-8256-B462B804E4A9}" srcId="{53F8725B-8EFE-4134-9CA0-6F74516CC7CB}" destId="{17E1B902-991B-4C21-AF0C-44FFFAC42B9C}" srcOrd="0" destOrd="0" parTransId="{40AEBEF7-979F-4CA1-9C9E-9D7E40A254A3}" sibTransId="{C8A08907-CA7D-45D6-8E76-CB1F16EC10D8}"/>
    <dgm:cxn modelId="{D3FC08FF-4CF4-4D4A-B4D2-5520A01AE928}" srcId="{0E07F9B7-0F7D-41C8-B6EA-3E23C64F78D6}" destId="{DF837AD7-6673-4606-A525-3B99DCA25A0B}" srcOrd="1" destOrd="0" parTransId="{5CB786CF-0F87-458F-9AD2-D4F21303F293}" sibTransId="{12B76F36-4A24-4EE6-9FB1-D5E894B928DB}"/>
    <dgm:cxn modelId="{DBB8D464-08D6-4009-846B-CBCC311E2CCD}" type="presOf" srcId="{B9891FEB-CFDB-41E1-9B41-2C16036EA501}" destId="{C6CA3CC0-5489-44CD-8399-9BC4E98F032F}" srcOrd="0" destOrd="2" presId="urn:diagrams.loki3.com/BracketList+Icon"/>
    <dgm:cxn modelId="{BC4FFC8A-ABCA-4F5C-9D5F-7C732D4F7369}" type="presOf" srcId="{DF837AD7-6673-4606-A525-3B99DCA25A0B}" destId="{7B2C5A8D-FC0F-4595-9CE8-F972C6058E65}" srcOrd="0" destOrd="0" presId="urn:diagrams.loki3.com/BracketList+Icon"/>
    <dgm:cxn modelId="{524B6E34-355A-4A1F-8932-F5781FCB4BCE}" type="presOf" srcId="{0E07F9B7-0F7D-41C8-B6EA-3E23C64F78D6}" destId="{946792BB-7C0D-4553-886A-84B2C0880CF6}" srcOrd="0" destOrd="0" presId="urn:diagrams.loki3.com/BracketList+Icon"/>
    <dgm:cxn modelId="{6D46632B-B7C4-40E8-A236-C94C3331A7EC}" srcId="{53F8725B-8EFE-4134-9CA0-6F74516CC7CB}" destId="{44808CF3-4C69-4250-A9D1-0C1A1EA8C359}" srcOrd="4" destOrd="0" parTransId="{3B79923E-7EEB-453D-9845-B73D3B8557B9}" sibTransId="{35BBB8E7-1702-419B-A097-8D87F68647F3}"/>
    <dgm:cxn modelId="{EF59764E-31E8-45F8-BE60-A147C9C06086}" type="presOf" srcId="{3A770339-DCBB-4E4D-9688-851D99C24554}" destId="{C273D5F6-3E25-424D-979D-30EF010CE8F4}" srcOrd="0" destOrd="4" presId="urn:diagrams.loki3.com/BracketList+Icon"/>
    <dgm:cxn modelId="{613661A4-7905-4BA1-AA26-35837AE29459}" srcId="{DF837AD7-6673-4606-A525-3B99DCA25A0B}" destId="{3A770339-DCBB-4E4D-9688-851D99C24554}" srcOrd="4" destOrd="0" parTransId="{4F35842F-A0DE-49A0-961B-A420F8012CB2}" sibTransId="{B025F2F8-ACBA-4845-B8DD-BCA94AFB5990}"/>
    <dgm:cxn modelId="{883528D7-70C9-4746-93D6-2D1BE46C38B0}" type="presOf" srcId="{E1CAB89A-1F14-46F0-BACC-DF2C2D3E3BA5}" destId="{C6CA3CC0-5489-44CD-8399-9BC4E98F032F}" srcOrd="0" destOrd="5" presId="urn:diagrams.loki3.com/BracketList+Icon"/>
    <dgm:cxn modelId="{1F46ED83-766B-4DC2-90CC-1F44CD230161}" srcId="{0E07F9B7-0F7D-41C8-B6EA-3E23C64F78D6}" destId="{53F8725B-8EFE-4134-9CA0-6F74516CC7CB}" srcOrd="0" destOrd="0" parTransId="{C5D3C625-FC04-4624-9EC3-285362EB7050}" sibTransId="{8E1FCE4B-971D-440B-B91D-43EEC9628E2F}"/>
    <dgm:cxn modelId="{EA472FDC-2E7D-4C5C-A79A-19297D3E5094}" srcId="{DF837AD7-6673-4606-A525-3B99DCA25A0B}" destId="{E3CCFC23-2159-4752-85DF-36A1A40E7DE9}" srcOrd="1" destOrd="0" parTransId="{51DE515D-A8C8-47D0-AB1C-AD1F18E6B685}" sibTransId="{5D32E14C-89BA-4DE0-A0D0-C3BAE0CCB867}"/>
    <dgm:cxn modelId="{880E4B77-FEA4-4399-B01B-F8FC943F58B9}" srcId="{DF837AD7-6673-4606-A525-3B99DCA25A0B}" destId="{659D34FC-6A23-4553-A39F-A2A6B5DB330B}" srcOrd="5" destOrd="0" parTransId="{22F0BA11-7043-49F0-8811-03979ABF3995}" sibTransId="{258484DD-4A14-4157-B3BE-4D916D5BE6AF}"/>
    <dgm:cxn modelId="{8B5983E1-A2FB-4671-A71B-257FDC6B9AC7}" srcId="{DF837AD7-6673-4606-A525-3B99DCA25A0B}" destId="{AF1F8AE2-7855-4A02-9524-222E590F6705}" srcOrd="3" destOrd="0" parTransId="{A0DF6432-1D70-47CF-907D-3CCFAEDA94DC}" sibTransId="{F453E719-945A-40C3-A2A0-5F33618F2EE7}"/>
    <dgm:cxn modelId="{2B2F6B43-FB40-42EE-902A-A1B0E3AFC427}" srcId="{53F8725B-8EFE-4134-9CA0-6F74516CC7CB}" destId="{D26334EB-666B-473A-A111-3611D1AFC25E}" srcOrd="3" destOrd="0" parTransId="{F5096DE8-1381-43DF-A7C1-1488A5C469B7}" sibTransId="{1F7E3004-736D-4850-81F8-7E4B9502DD16}"/>
    <dgm:cxn modelId="{F9BBF62C-DE4E-48D2-9596-A085C358EFF6}" type="presOf" srcId="{03B3A894-DA46-4D52-B2A3-19B5A3CDFDCA}" destId="{C273D5F6-3E25-424D-979D-30EF010CE8F4}" srcOrd="0" destOrd="2" presId="urn:diagrams.loki3.com/BracketList+Icon"/>
    <dgm:cxn modelId="{D4DC26AD-0D64-467D-A7BD-740BF5C9042C}" type="presOf" srcId="{AF1F8AE2-7855-4A02-9524-222E590F6705}" destId="{C273D5F6-3E25-424D-979D-30EF010CE8F4}" srcOrd="0" destOrd="3" presId="urn:diagrams.loki3.com/BracketList+Icon"/>
    <dgm:cxn modelId="{6328BE17-8CB4-4777-B1AA-5FAFF40FABD5}" srcId="{53F8725B-8EFE-4134-9CA0-6F74516CC7CB}" destId="{B1B0AE38-9165-4CBE-8876-28D673CAEABF}" srcOrd="1" destOrd="0" parTransId="{20F29950-026B-4B08-AAD4-151710AC451B}" sibTransId="{C576B931-5CE3-4A7F-A703-603E2F7ADB76}"/>
    <dgm:cxn modelId="{887EB1EF-B129-41D4-95B2-6E7BEB1043ED}" srcId="{DF837AD7-6673-4606-A525-3B99DCA25A0B}" destId="{03B3A894-DA46-4D52-B2A3-19B5A3CDFDCA}" srcOrd="2" destOrd="0" parTransId="{7E93D138-3E98-43D7-B3E1-C001DF68C5CD}" sibTransId="{C5EA6A2C-54FB-416F-8CCD-A734C0894C47}"/>
    <dgm:cxn modelId="{C02A5593-0F2E-4965-9DA7-E2788DCE00B5}" type="presParOf" srcId="{946792BB-7C0D-4553-886A-84B2C0880CF6}" destId="{38CEDA67-2B36-47C2-AAC7-AB108C5D8AA4}" srcOrd="0" destOrd="0" presId="urn:diagrams.loki3.com/BracketList+Icon"/>
    <dgm:cxn modelId="{ED252DD3-F226-42E2-88C7-9B886DF9C4D2}" type="presParOf" srcId="{38CEDA67-2B36-47C2-AAC7-AB108C5D8AA4}" destId="{5CF67C51-B3FA-4C67-B504-F06B8966160C}" srcOrd="0" destOrd="0" presId="urn:diagrams.loki3.com/BracketList+Icon"/>
    <dgm:cxn modelId="{D6AC39A5-7E9B-4F45-A002-8F982E5A9140}" type="presParOf" srcId="{38CEDA67-2B36-47C2-AAC7-AB108C5D8AA4}" destId="{547BD7E8-85AC-4931-B176-115048CDC7CF}" srcOrd="1" destOrd="0" presId="urn:diagrams.loki3.com/BracketList+Icon"/>
    <dgm:cxn modelId="{0C5AE90F-9777-48CC-956B-824E77A0E602}" type="presParOf" srcId="{38CEDA67-2B36-47C2-AAC7-AB108C5D8AA4}" destId="{072F5AD8-30C1-4AE5-B24A-87B8FB224C21}" srcOrd="2" destOrd="0" presId="urn:diagrams.loki3.com/BracketList+Icon"/>
    <dgm:cxn modelId="{47B20EB2-1A8F-4218-9981-80764C274DBB}" type="presParOf" srcId="{38CEDA67-2B36-47C2-AAC7-AB108C5D8AA4}" destId="{C6CA3CC0-5489-44CD-8399-9BC4E98F032F}" srcOrd="3" destOrd="0" presId="urn:diagrams.loki3.com/BracketList+Icon"/>
    <dgm:cxn modelId="{5D4CFB52-65D5-4314-B095-997F4B85EE0C}" type="presParOf" srcId="{946792BB-7C0D-4553-886A-84B2C0880CF6}" destId="{30D9AF43-0F56-435F-A195-CDCE435A570F}" srcOrd="1" destOrd="0" presId="urn:diagrams.loki3.com/BracketList+Icon"/>
    <dgm:cxn modelId="{3B8AFC71-637E-41E2-94C2-41D5B54C02B6}" type="presParOf" srcId="{946792BB-7C0D-4553-886A-84B2C0880CF6}" destId="{57AD3C36-1003-444C-9651-F5E0C97BDDFE}" srcOrd="2" destOrd="0" presId="urn:diagrams.loki3.com/BracketList+Icon"/>
    <dgm:cxn modelId="{45FCC69A-AAF9-49DC-A672-629D0551C41B}" type="presParOf" srcId="{57AD3C36-1003-444C-9651-F5E0C97BDDFE}" destId="{7B2C5A8D-FC0F-4595-9CE8-F972C6058E65}" srcOrd="0" destOrd="0" presId="urn:diagrams.loki3.com/BracketList+Icon"/>
    <dgm:cxn modelId="{C57C18B1-B745-40B2-B0A5-82720ED84942}" type="presParOf" srcId="{57AD3C36-1003-444C-9651-F5E0C97BDDFE}" destId="{1E55D958-9C78-421C-B870-6274E9DF6DC4}" srcOrd="1" destOrd="0" presId="urn:diagrams.loki3.com/BracketList+Icon"/>
    <dgm:cxn modelId="{4ACDB4FC-BFA2-4D08-9C75-E98FA7769AA0}" type="presParOf" srcId="{57AD3C36-1003-444C-9651-F5E0C97BDDFE}" destId="{CA4242FE-B85A-4A8E-8283-32FD73AC6856}" srcOrd="2" destOrd="0" presId="urn:diagrams.loki3.com/BracketList+Icon"/>
    <dgm:cxn modelId="{3E5B598D-A41E-4782-9851-C831E52972B1}" type="presParOf" srcId="{57AD3C36-1003-444C-9651-F5E0C97BDDFE}" destId="{C273D5F6-3E25-424D-979D-30EF010CE8F4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FE3B28-E6A8-473C-A4A5-6F51D30A13D9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B1ECBDD-1B58-445C-A49F-926CDE502DF6}">
      <dgm:prSet phldrT="[文字]"/>
      <dgm:spPr>
        <a:noFill/>
        <a:ln>
          <a:solidFill>
            <a:srgbClr val="7030A0"/>
          </a:solidFill>
        </a:ln>
      </dgm:spPr>
      <dgm:t>
        <a:bodyPr/>
        <a:lstStyle/>
        <a:p>
          <a:r>
            <a:rPr lang="zh-TW" altLang="en-US" b="1" dirty="0" smtClean="0">
              <a:solidFill>
                <a:schemeClr val="tx1"/>
              </a:solidFill>
            </a:rPr>
            <a:t>學科專家建議</a:t>
          </a:r>
          <a:endParaRPr lang="zh-TW" altLang="en-US" b="1" dirty="0">
            <a:solidFill>
              <a:schemeClr val="tx1"/>
            </a:solidFill>
          </a:endParaRPr>
        </a:p>
      </dgm:t>
    </dgm:pt>
    <dgm:pt modelId="{6E82D208-5931-48AD-A7A1-801B38516D0A}" type="parTrans" cxnId="{8843D5C8-F82A-4919-A5DF-AE47945226BE}">
      <dgm:prSet/>
      <dgm:spPr/>
      <dgm:t>
        <a:bodyPr/>
        <a:lstStyle/>
        <a:p>
          <a:endParaRPr lang="zh-TW" altLang="en-US"/>
        </a:p>
      </dgm:t>
    </dgm:pt>
    <dgm:pt modelId="{4713D48D-30D9-4103-AC57-036F076BAAED}" type="sibTrans" cxnId="{8843D5C8-F82A-4919-A5DF-AE47945226BE}">
      <dgm:prSet/>
      <dgm:spPr/>
      <dgm:t>
        <a:bodyPr/>
        <a:lstStyle/>
        <a:p>
          <a:endParaRPr lang="zh-TW" altLang="en-US"/>
        </a:p>
      </dgm:t>
    </dgm:pt>
    <dgm:pt modelId="{A8B20631-0966-4DB5-88B5-73E7CF791EF9}">
      <dgm:prSet phldrT="[文字]"/>
      <dgm:spPr>
        <a:noFill/>
        <a:ln>
          <a:solidFill>
            <a:srgbClr val="7030A0"/>
          </a:solidFill>
        </a:ln>
      </dgm:spPr>
      <dgm:t>
        <a:bodyPr/>
        <a:lstStyle/>
        <a:p>
          <a:r>
            <a:rPr lang="zh-TW" altLang="en-US" b="1" smtClean="0">
              <a:solidFill>
                <a:schemeClr val="tx1"/>
              </a:solidFill>
            </a:rPr>
            <a:t>學習者本身需求</a:t>
          </a:r>
          <a:r>
            <a:rPr lang="en-US" altLang="zh-TW" b="1" smtClean="0">
              <a:solidFill>
                <a:schemeClr val="tx1"/>
              </a:solidFill>
            </a:rPr>
            <a:t>/</a:t>
          </a:r>
          <a:r>
            <a:rPr lang="zh-TW" altLang="en-US" b="1" smtClean="0">
              <a:solidFill>
                <a:schemeClr val="tx1"/>
              </a:solidFill>
            </a:rPr>
            <a:t>興趣</a:t>
          </a:r>
          <a:endParaRPr lang="zh-TW" altLang="en-US" b="1" dirty="0">
            <a:solidFill>
              <a:schemeClr val="tx1"/>
            </a:solidFill>
          </a:endParaRPr>
        </a:p>
      </dgm:t>
    </dgm:pt>
    <dgm:pt modelId="{85AD493C-D1AC-49AE-B118-872F6A784D54}" type="parTrans" cxnId="{5C44B7E9-B77E-4F89-8CB2-17B9B58E96AE}">
      <dgm:prSet/>
      <dgm:spPr/>
      <dgm:t>
        <a:bodyPr/>
        <a:lstStyle/>
        <a:p>
          <a:endParaRPr lang="zh-TW" altLang="en-US"/>
        </a:p>
      </dgm:t>
    </dgm:pt>
    <dgm:pt modelId="{D4EEDDCF-83AE-480B-AE69-EAED43480605}" type="sibTrans" cxnId="{5C44B7E9-B77E-4F89-8CB2-17B9B58E96AE}">
      <dgm:prSet/>
      <dgm:spPr/>
      <dgm:t>
        <a:bodyPr/>
        <a:lstStyle/>
        <a:p>
          <a:endParaRPr lang="zh-TW" altLang="en-US"/>
        </a:p>
      </dgm:t>
    </dgm:pt>
    <dgm:pt modelId="{1AA44E33-D9EC-4760-89DE-FC16A18AE491}">
      <dgm:prSet phldrT="[文字]"/>
      <dgm:spPr>
        <a:noFill/>
        <a:ln>
          <a:solidFill>
            <a:srgbClr val="7030A0"/>
          </a:solidFill>
        </a:ln>
      </dgm:spPr>
      <dgm:t>
        <a:bodyPr/>
        <a:lstStyle/>
        <a:p>
          <a:r>
            <a:rPr lang="zh-TW" altLang="en-US" b="1" smtClean="0">
              <a:solidFill>
                <a:schemeClr val="tx1"/>
              </a:solidFill>
            </a:rPr>
            <a:t>社會生活需要</a:t>
          </a:r>
          <a:endParaRPr lang="zh-TW" altLang="en-US" b="1" dirty="0">
            <a:solidFill>
              <a:schemeClr val="tx1"/>
            </a:solidFill>
          </a:endParaRPr>
        </a:p>
      </dgm:t>
    </dgm:pt>
    <dgm:pt modelId="{0029B03C-8BE0-4CED-A720-9808A68932E3}" type="parTrans" cxnId="{61B51AE5-E84F-471D-B802-DBDF6369CB53}">
      <dgm:prSet/>
      <dgm:spPr/>
      <dgm:t>
        <a:bodyPr/>
        <a:lstStyle/>
        <a:p>
          <a:endParaRPr lang="zh-TW" altLang="en-US"/>
        </a:p>
      </dgm:t>
    </dgm:pt>
    <dgm:pt modelId="{813238BC-5DA5-42DA-B62F-C47D22329633}" type="sibTrans" cxnId="{61B51AE5-E84F-471D-B802-DBDF6369CB53}">
      <dgm:prSet/>
      <dgm:spPr/>
      <dgm:t>
        <a:bodyPr/>
        <a:lstStyle/>
        <a:p>
          <a:endParaRPr lang="zh-TW" altLang="en-US"/>
        </a:p>
      </dgm:t>
    </dgm:pt>
    <dgm:pt modelId="{27561FAD-BD08-4834-A250-6E9125977D56}">
      <dgm:prSet phldrT="[文字]"/>
      <dgm:spPr/>
      <dgm:t>
        <a:bodyPr/>
        <a:lstStyle/>
        <a:p>
          <a:r>
            <a:rPr lang="en-US" altLang="zh-TW" dirty="0" smtClean="0"/>
            <a:t>Filter 2: </a:t>
          </a:r>
          <a:r>
            <a:rPr lang="zh-TW" altLang="en-US" dirty="0" smtClean="0"/>
            <a:t>心理發展順序</a:t>
          </a:r>
          <a:endParaRPr lang="zh-TW" altLang="en-US" dirty="0"/>
        </a:p>
      </dgm:t>
    </dgm:pt>
    <dgm:pt modelId="{5E0E6E61-3A3C-4ACA-95E2-358F06C9E530}" type="parTrans" cxnId="{E5D4A2A3-2CB7-4500-935F-BEE7B0F172D0}">
      <dgm:prSet/>
      <dgm:spPr/>
      <dgm:t>
        <a:bodyPr/>
        <a:lstStyle/>
        <a:p>
          <a:endParaRPr lang="zh-TW" altLang="en-US"/>
        </a:p>
      </dgm:t>
    </dgm:pt>
    <dgm:pt modelId="{87FFE16D-2EB8-4F61-B056-C7B3268D937C}" type="sibTrans" cxnId="{E5D4A2A3-2CB7-4500-935F-BEE7B0F172D0}">
      <dgm:prSet/>
      <dgm:spPr/>
      <dgm:t>
        <a:bodyPr/>
        <a:lstStyle/>
        <a:p>
          <a:endParaRPr lang="zh-TW" altLang="en-US"/>
        </a:p>
      </dgm:t>
    </dgm:pt>
    <dgm:pt modelId="{C4185208-29F7-4308-B7DD-31C19FDDF982}" type="pres">
      <dgm:prSet presAssocID="{BCFE3B28-E6A8-473C-A4A5-6F51D30A13D9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DAAB334-E0A9-4596-A876-548B94DF7E15}" type="pres">
      <dgm:prSet presAssocID="{BCFE3B28-E6A8-473C-A4A5-6F51D30A13D9}" presName="ellipse" presStyleLbl="trBgShp" presStyleIdx="0" presStyleCnt="1"/>
      <dgm:spPr/>
    </dgm:pt>
    <dgm:pt modelId="{94369E38-0D94-4526-A5D2-E87EC2AFDD61}" type="pres">
      <dgm:prSet presAssocID="{BCFE3B28-E6A8-473C-A4A5-6F51D30A13D9}" presName="arrow1" presStyleLbl="fgShp" presStyleIdx="0" presStyleCnt="1"/>
      <dgm:spPr/>
    </dgm:pt>
    <dgm:pt modelId="{07C8CB2A-8305-4077-BF92-B2A6F1D5296C}" type="pres">
      <dgm:prSet presAssocID="{BCFE3B28-E6A8-473C-A4A5-6F51D30A13D9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894679-4391-4101-9DC4-BDC9BA86C2A9}" type="pres">
      <dgm:prSet presAssocID="{A8B20631-0966-4DB5-88B5-73E7CF791EF9}" presName="item1" presStyleLbl="node1" presStyleIdx="0" presStyleCnt="3" custLinFactNeighborX="-55200" custLinFactNeighborY="-3605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2910DC9-2F4F-49C3-8CA9-C1373BE72888}" type="pres">
      <dgm:prSet presAssocID="{1AA44E33-D9EC-4760-89DE-FC16A18AE491}" presName="item2" presStyleLbl="node1" presStyleIdx="1" presStyleCnt="3" custLinFactNeighborX="55885" custLinFactNeighborY="-1374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518C986-DC1B-4E3B-85DE-C559F6683A4D}" type="pres">
      <dgm:prSet presAssocID="{27561FAD-BD08-4834-A250-6E9125977D56}" presName="item3" presStyleLbl="node1" presStyleIdx="2" presStyleCnt="3" custLinFactNeighborX="-221" custLinFactNeighborY="6314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6DCD605-4C57-4FF0-BEC9-E384E510F38C}" type="pres">
      <dgm:prSet presAssocID="{BCFE3B28-E6A8-473C-A4A5-6F51D30A13D9}" presName="funnel" presStyleLbl="trAlignAcc1" presStyleIdx="0" presStyleCnt="1" custLinFactNeighborX="-691" custLinFactNeighborY="1411"/>
      <dgm:spPr/>
    </dgm:pt>
  </dgm:ptLst>
  <dgm:cxnLst>
    <dgm:cxn modelId="{820A9BBC-81D9-46E8-8598-36849A689FF0}" type="presOf" srcId="{BCFE3B28-E6A8-473C-A4A5-6F51D30A13D9}" destId="{C4185208-29F7-4308-B7DD-31C19FDDF982}" srcOrd="0" destOrd="0" presId="urn:microsoft.com/office/officeart/2005/8/layout/funnel1"/>
    <dgm:cxn modelId="{4973E5EF-E0CD-4630-90D1-845BA388B63A}" type="presOf" srcId="{A8B20631-0966-4DB5-88B5-73E7CF791EF9}" destId="{72910DC9-2F4F-49C3-8CA9-C1373BE72888}" srcOrd="0" destOrd="0" presId="urn:microsoft.com/office/officeart/2005/8/layout/funnel1"/>
    <dgm:cxn modelId="{264C2555-75FB-4C39-94DD-C3C18955C043}" type="presOf" srcId="{1AA44E33-D9EC-4760-89DE-FC16A18AE491}" destId="{A3894679-4391-4101-9DC4-BDC9BA86C2A9}" srcOrd="0" destOrd="0" presId="urn:microsoft.com/office/officeart/2005/8/layout/funnel1"/>
    <dgm:cxn modelId="{61B51AE5-E84F-471D-B802-DBDF6369CB53}" srcId="{BCFE3B28-E6A8-473C-A4A5-6F51D30A13D9}" destId="{1AA44E33-D9EC-4760-89DE-FC16A18AE491}" srcOrd="2" destOrd="0" parTransId="{0029B03C-8BE0-4CED-A720-9808A68932E3}" sibTransId="{813238BC-5DA5-42DA-B62F-C47D22329633}"/>
    <dgm:cxn modelId="{E5D4A2A3-2CB7-4500-935F-BEE7B0F172D0}" srcId="{BCFE3B28-E6A8-473C-A4A5-6F51D30A13D9}" destId="{27561FAD-BD08-4834-A250-6E9125977D56}" srcOrd="3" destOrd="0" parTransId="{5E0E6E61-3A3C-4ACA-95E2-358F06C9E530}" sibTransId="{87FFE16D-2EB8-4F61-B056-C7B3268D937C}"/>
    <dgm:cxn modelId="{5C44B7E9-B77E-4F89-8CB2-17B9B58E96AE}" srcId="{BCFE3B28-E6A8-473C-A4A5-6F51D30A13D9}" destId="{A8B20631-0966-4DB5-88B5-73E7CF791EF9}" srcOrd="1" destOrd="0" parTransId="{85AD493C-D1AC-49AE-B118-872F6A784D54}" sibTransId="{D4EEDDCF-83AE-480B-AE69-EAED43480605}"/>
    <dgm:cxn modelId="{20D9B9B9-4DC1-409A-8EAF-1FDE88D2931D}" type="presOf" srcId="{4B1ECBDD-1B58-445C-A49F-926CDE502DF6}" destId="{9518C986-DC1B-4E3B-85DE-C559F6683A4D}" srcOrd="0" destOrd="0" presId="urn:microsoft.com/office/officeart/2005/8/layout/funnel1"/>
    <dgm:cxn modelId="{8843D5C8-F82A-4919-A5DF-AE47945226BE}" srcId="{BCFE3B28-E6A8-473C-A4A5-6F51D30A13D9}" destId="{4B1ECBDD-1B58-445C-A49F-926CDE502DF6}" srcOrd="0" destOrd="0" parTransId="{6E82D208-5931-48AD-A7A1-801B38516D0A}" sibTransId="{4713D48D-30D9-4103-AC57-036F076BAAED}"/>
    <dgm:cxn modelId="{E3F72652-D495-485B-9F92-16BB26B02FEB}" type="presOf" srcId="{27561FAD-BD08-4834-A250-6E9125977D56}" destId="{07C8CB2A-8305-4077-BF92-B2A6F1D5296C}" srcOrd="0" destOrd="0" presId="urn:microsoft.com/office/officeart/2005/8/layout/funnel1"/>
    <dgm:cxn modelId="{C7DFD915-5266-4447-9ECC-0A15F08CD385}" type="presParOf" srcId="{C4185208-29F7-4308-B7DD-31C19FDDF982}" destId="{0DAAB334-E0A9-4596-A876-548B94DF7E15}" srcOrd="0" destOrd="0" presId="urn:microsoft.com/office/officeart/2005/8/layout/funnel1"/>
    <dgm:cxn modelId="{32C2701B-2AA2-4EFF-B34E-CC617816A57A}" type="presParOf" srcId="{C4185208-29F7-4308-B7DD-31C19FDDF982}" destId="{94369E38-0D94-4526-A5D2-E87EC2AFDD61}" srcOrd="1" destOrd="0" presId="urn:microsoft.com/office/officeart/2005/8/layout/funnel1"/>
    <dgm:cxn modelId="{D9C47BAE-2569-4364-92F4-1721D836DABA}" type="presParOf" srcId="{C4185208-29F7-4308-B7DD-31C19FDDF982}" destId="{07C8CB2A-8305-4077-BF92-B2A6F1D5296C}" srcOrd="2" destOrd="0" presId="urn:microsoft.com/office/officeart/2005/8/layout/funnel1"/>
    <dgm:cxn modelId="{8CB5C689-3122-47B6-8611-2A1B87AC0460}" type="presParOf" srcId="{C4185208-29F7-4308-B7DD-31C19FDDF982}" destId="{A3894679-4391-4101-9DC4-BDC9BA86C2A9}" srcOrd="3" destOrd="0" presId="urn:microsoft.com/office/officeart/2005/8/layout/funnel1"/>
    <dgm:cxn modelId="{084893BA-C217-424C-B1D9-4BEFD77E047C}" type="presParOf" srcId="{C4185208-29F7-4308-B7DD-31C19FDDF982}" destId="{72910DC9-2F4F-49C3-8CA9-C1373BE72888}" srcOrd="4" destOrd="0" presId="urn:microsoft.com/office/officeart/2005/8/layout/funnel1"/>
    <dgm:cxn modelId="{894BC76B-BD04-490C-A5E8-1D12186706DE}" type="presParOf" srcId="{C4185208-29F7-4308-B7DD-31C19FDDF982}" destId="{9518C986-DC1B-4E3B-85DE-C559F6683A4D}" srcOrd="5" destOrd="0" presId="urn:microsoft.com/office/officeart/2005/8/layout/funnel1"/>
    <dgm:cxn modelId="{D4859843-D69C-4351-B4F6-05F83D1657D9}" type="presParOf" srcId="{C4185208-29F7-4308-B7DD-31C19FDDF982}" destId="{B6DCD605-4C57-4FF0-BEC9-E384E510F38C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A51FE-3B14-438E-838D-8B9CDCB6ABDF}">
      <dsp:nvSpPr>
        <dsp:cNvPr id="0" name=""/>
        <dsp:cNvSpPr/>
      </dsp:nvSpPr>
      <dsp:spPr>
        <a:xfrm>
          <a:off x="433982" y="1756930"/>
          <a:ext cx="1260698" cy="446578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11E6CE-B6BF-4A1F-9140-619F03DDB7E9}">
      <dsp:nvSpPr>
        <dsp:cNvPr id="0" name=""/>
        <dsp:cNvSpPr/>
      </dsp:nvSpPr>
      <dsp:spPr>
        <a:xfrm>
          <a:off x="219259" y="417204"/>
          <a:ext cx="660709" cy="3126031"/>
        </a:xfrm>
        <a:prstGeom prst="ellipse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latin typeface="Adobe 繁黑體 Std B" pitchFamily="34" charset="-120"/>
              <a:ea typeface="Adobe 繁黑體 Std B" pitchFamily="34" charset="-120"/>
              <a:cs typeface="+mn-cs"/>
            </a:rPr>
            <a:t>校</a:t>
          </a:r>
          <a:endParaRPr lang="en-US" altLang="zh-TW" sz="1800" b="1" kern="1200" dirty="0" smtClean="0">
            <a:latin typeface="Adobe 繁黑體 Std B" pitchFamily="34" charset="-120"/>
            <a:ea typeface="Adobe 繁黑體 Std B" pitchFamily="34" charset="-120"/>
            <a:cs typeface="+mn-cs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latin typeface="Adobe 繁黑體 Std B" pitchFamily="34" charset="-120"/>
              <a:ea typeface="Adobe 繁黑體 Std B" pitchFamily="34" charset="-120"/>
              <a:cs typeface="+mn-cs"/>
            </a:rPr>
            <a:t>教</a:t>
          </a:r>
          <a:endParaRPr lang="en-US" altLang="zh-TW" sz="1800" b="1" kern="1200" dirty="0" smtClean="0">
            <a:latin typeface="Adobe 繁黑體 Std B" pitchFamily="34" charset="-120"/>
            <a:ea typeface="Adobe 繁黑體 Std B" pitchFamily="34" charset="-120"/>
            <a:cs typeface="+mn-cs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latin typeface="Adobe 繁黑體 Std B" pitchFamily="34" charset="-120"/>
              <a:ea typeface="Adobe 繁黑體 Std B" pitchFamily="34" charset="-120"/>
              <a:cs typeface="+mn-cs"/>
            </a:rPr>
            <a:t>育</a:t>
          </a:r>
          <a:endParaRPr lang="en-US" altLang="zh-TW" sz="1800" b="1" kern="1200" dirty="0" smtClean="0">
            <a:latin typeface="Adobe 繁黑體 Std B" pitchFamily="34" charset="-120"/>
            <a:ea typeface="Adobe 繁黑體 Std B" pitchFamily="34" charset="-120"/>
            <a:cs typeface="+mn-cs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latin typeface="Adobe 繁黑體 Std B" pitchFamily="34" charset="-120"/>
              <a:ea typeface="Adobe 繁黑體 Std B" pitchFamily="34" charset="-120"/>
              <a:cs typeface="+mn-cs"/>
            </a:rPr>
            <a:t>目</a:t>
          </a:r>
          <a:endParaRPr lang="en-US" altLang="zh-TW" sz="1800" b="1" kern="1200" dirty="0" smtClean="0">
            <a:latin typeface="Adobe 繁黑體 Std B" pitchFamily="34" charset="-120"/>
            <a:ea typeface="Adobe 繁黑體 Std B" pitchFamily="34" charset="-120"/>
            <a:cs typeface="+mn-cs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latin typeface="Adobe 繁黑體 Std B" pitchFamily="34" charset="-120"/>
              <a:ea typeface="Adobe 繁黑體 Std B" pitchFamily="34" charset="-120"/>
              <a:cs typeface="+mn-cs"/>
            </a:rPr>
            <a:t>的</a:t>
          </a:r>
          <a:endParaRPr lang="zh-TW" altLang="en-US" sz="1800" b="1" kern="1200" dirty="0">
            <a:latin typeface="Adobe 繁黑體 Std B" pitchFamily="34" charset="-120"/>
            <a:ea typeface="Adobe 繁黑體 Std B" pitchFamily="34" charset="-120"/>
            <a:cs typeface="+mn-cs"/>
          </a:endParaRPr>
        </a:p>
      </dsp:txBody>
      <dsp:txXfrm>
        <a:off x="316018" y="875001"/>
        <a:ext cx="467191" cy="2210437"/>
      </dsp:txXfrm>
    </dsp:sp>
    <dsp:sp modelId="{CE0AF764-CFBF-4452-A82A-CECDD8046A3E}">
      <dsp:nvSpPr>
        <dsp:cNvPr id="0" name=""/>
        <dsp:cNvSpPr/>
      </dsp:nvSpPr>
      <dsp:spPr>
        <a:xfrm>
          <a:off x="2368474" y="1756930"/>
          <a:ext cx="1116721" cy="446578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B5D1F13-19F5-4C1A-83C4-064ED6FC4209}">
      <dsp:nvSpPr>
        <dsp:cNvPr id="0" name=""/>
        <dsp:cNvSpPr/>
      </dsp:nvSpPr>
      <dsp:spPr>
        <a:xfrm>
          <a:off x="1720592" y="360037"/>
          <a:ext cx="655671" cy="3240364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dobe 繁黑體 Std B" pitchFamily="34" charset="-120"/>
              <a:ea typeface="Adobe 繁黑體 Std B" pitchFamily="34" charset="-120"/>
              <a:cs typeface="+mn-cs"/>
            </a:rPr>
            <a:t>通</a:t>
          </a:r>
          <a:endParaRPr lang="en-US" altLang="zh-TW" sz="1800" b="1" kern="1200" dirty="0" smtClean="0">
            <a:solidFill>
              <a:schemeClr val="tx1">
                <a:lumMod val="95000"/>
                <a:lumOff val="5000"/>
              </a:schemeClr>
            </a:solidFill>
            <a:latin typeface="Adobe 繁黑體 Std B" pitchFamily="34" charset="-120"/>
            <a:ea typeface="Adobe 繁黑體 Std B" pitchFamily="34" charset="-120"/>
            <a:cs typeface="+mn-cs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dobe 繁黑體 Std B" pitchFamily="34" charset="-120"/>
              <a:ea typeface="Adobe 繁黑體 Std B" pitchFamily="34" charset="-120"/>
              <a:cs typeface="+mn-cs"/>
            </a:rPr>
            <a:t>識</a:t>
          </a:r>
          <a:endParaRPr lang="en-US" altLang="zh-TW" sz="1800" b="1" kern="1200" dirty="0" smtClean="0">
            <a:solidFill>
              <a:schemeClr val="tx1">
                <a:lumMod val="95000"/>
                <a:lumOff val="5000"/>
              </a:schemeClr>
            </a:solidFill>
            <a:latin typeface="Adobe 繁黑體 Std B" pitchFamily="34" charset="-120"/>
            <a:ea typeface="Adobe 繁黑體 Std B" pitchFamily="34" charset="-120"/>
            <a:cs typeface="+mn-cs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dobe 繁黑體 Std B" pitchFamily="34" charset="-120"/>
              <a:ea typeface="Adobe 繁黑體 Std B" pitchFamily="34" charset="-120"/>
              <a:cs typeface="+mn-cs"/>
            </a:rPr>
            <a:t>教</a:t>
          </a:r>
          <a:endParaRPr lang="en-US" altLang="zh-TW" sz="1800" b="1" kern="1200" dirty="0" smtClean="0">
            <a:solidFill>
              <a:schemeClr val="tx1">
                <a:lumMod val="95000"/>
                <a:lumOff val="5000"/>
              </a:schemeClr>
            </a:solidFill>
            <a:latin typeface="Adobe 繁黑體 Std B" pitchFamily="34" charset="-120"/>
            <a:ea typeface="Adobe 繁黑體 Std B" pitchFamily="34" charset="-120"/>
            <a:cs typeface="+mn-cs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dobe 繁黑體 Std B" pitchFamily="34" charset="-120"/>
              <a:ea typeface="Adobe 繁黑體 Std B" pitchFamily="34" charset="-120"/>
              <a:cs typeface="+mn-cs"/>
            </a:rPr>
            <a:t>育</a:t>
          </a:r>
          <a:endParaRPr lang="en-US" altLang="zh-TW" sz="1800" b="1" kern="1200" dirty="0" smtClean="0">
            <a:solidFill>
              <a:schemeClr val="tx1">
                <a:lumMod val="95000"/>
                <a:lumOff val="5000"/>
              </a:schemeClr>
            </a:solidFill>
            <a:latin typeface="Adobe 繁黑體 Std B" pitchFamily="34" charset="-120"/>
            <a:ea typeface="Adobe 繁黑體 Std B" pitchFamily="34" charset="-120"/>
            <a:cs typeface="+mn-cs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dobe 繁黑體 Std B" pitchFamily="34" charset="-120"/>
              <a:ea typeface="Adobe 繁黑體 Std B" pitchFamily="34" charset="-120"/>
              <a:cs typeface="+mn-cs"/>
            </a:rPr>
            <a:t>目</a:t>
          </a:r>
          <a:endParaRPr lang="en-US" altLang="zh-TW" sz="1800" b="1" kern="1200" dirty="0" smtClean="0">
            <a:solidFill>
              <a:schemeClr val="tx1">
                <a:lumMod val="95000"/>
                <a:lumOff val="5000"/>
              </a:schemeClr>
            </a:solidFill>
            <a:latin typeface="Adobe 繁黑體 Std B" pitchFamily="34" charset="-120"/>
            <a:ea typeface="Adobe 繁黑體 Std B" pitchFamily="34" charset="-120"/>
            <a:cs typeface="+mn-cs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dobe 繁黑體 Std B" pitchFamily="34" charset="-120"/>
              <a:ea typeface="Adobe 繁黑體 Std B" pitchFamily="34" charset="-120"/>
              <a:cs typeface="+mn-cs"/>
            </a:rPr>
            <a:t>標</a:t>
          </a:r>
          <a:endParaRPr lang="en-US" altLang="zh-TW" sz="1800" b="1" kern="1200" dirty="0" smtClean="0">
            <a:solidFill>
              <a:schemeClr val="tx1">
                <a:lumMod val="95000"/>
                <a:lumOff val="5000"/>
              </a:schemeClr>
            </a:solidFill>
            <a:latin typeface="Adobe 繁黑體 Std B" pitchFamily="34" charset="-120"/>
            <a:ea typeface="Adobe 繁黑體 Std B" pitchFamily="34" charset="-120"/>
            <a:cs typeface="+mn-cs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dobe 繁黑體 Std B" pitchFamily="34" charset="-120"/>
              <a:ea typeface="Adobe 繁黑體 Std B" pitchFamily="34" charset="-120"/>
              <a:cs typeface="+mn-cs"/>
            </a:rPr>
            <a:t>(32)</a:t>
          </a:r>
          <a:endParaRPr lang="zh-TW" altLang="en-US" sz="1800" b="1" kern="1200" dirty="0">
            <a:solidFill>
              <a:schemeClr val="tx1">
                <a:lumMod val="95000"/>
                <a:lumOff val="5000"/>
              </a:schemeClr>
            </a:solidFill>
            <a:latin typeface="Adobe 繁黑體 Std B" pitchFamily="34" charset="-120"/>
            <a:ea typeface="Adobe 繁黑體 Std B" pitchFamily="34" charset="-120"/>
            <a:cs typeface="+mn-cs"/>
          </a:endParaRPr>
        </a:p>
      </dsp:txBody>
      <dsp:txXfrm>
        <a:off x="1816613" y="834577"/>
        <a:ext cx="463629" cy="22912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D05912-3E95-4862-B134-F81E28798B55}">
      <dsp:nvSpPr>
        <dsp:cNvPr id="0" name=""/>
        <dsp:cNvSpPr/>
      </dsp:nvSpPr>
      <dsp:spPr>
        <a:xfrm>
          <a:off x="470666" y="1572"/>
          <a:ext cx="2155011" cy="87689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</a:rPr>
            <a:t>融合通識</a:t>
          </a:r>
          <a:endParaRPr lang="zh-TW" altLang="en-US" sz="1800" b="1" kern="1200" dirty="0">
            <a:solidFill>
              <a:schemeClr val="tx1"/>
            </a:solidFill>
            <a:latin typeface="Adobe 繁黑體 Std B" pitchFamily="34" charset="-120"/>
            <a:ea typeface="Adobe 繁黑體 Std B" pitchFamily="34" charset="-120"/>
          </a:endParaRPr>
        </a:p>
      </dsp:txBody>
      <dsp:txXfrm>
        <a:off x="909113" y="1572"/>
        <a:ext cx="1278117" cy="876894"/>
      </dsp:txXfrm>
    </dsp:sp>
    <dsp:sp modelId="{2BE2512B-A705-4BC4-9E2D-187DC92F385D}">
      <dsp:nvSpPr>
        <dsp:cNvPr id="0" name=""/>
        <dsp:cNvSpPr/>
      </dsp:nvSpPr>
      <dsp:spPr>
        <a:xfrm>
          <a:off x="470666" y="1001231"/>
          <a:ext cx="2095645" cy="876894"/>
        </a:xfrm>
        <a:prstGeom prst="chevron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</a:rPr>
            <a:t>核心通識</a:t>
          </a:r>
          <a:r>
            <a:rPr lang="en-US" altLang="zh-TW" sz="1400" b="1" kern="1200" dirty="0" smtClean="0"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</a:rPr>
            <a:t>(16)</a:t>
          </a:r>
        </a:p>
      </dsp:txBody>
      <dsp:txXfrm>
        <a:off x="909113" y="1001231"/>
        <a:ext cx="1218751" cy="876894"/>
      </dsp:txXfrm>
    </dsp:sp>
    <dsp:sp modelId="{ADA4D4D9-2FE9-4B83-B7F3-C548DCF193A2}">
      <dsp:nvSpPr>
        <dsp:cNvPr id="0" name=""/>
        <dsp:cNvSpPr/>
      </dsp:nvSpPr>
      <dsp:spPr>
        <a:xfrm>
          <a:off x="470666" y="2000891"/>
          <a:ext cx="2155011" cy="805848"/>
        </a:xfrm>
        <a:prstGeom prst="chevron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</a:rPr>
            <a:t>跨領域通識</a:t>
          </a:r>
          <a:endParaRPr lang="zh-TW" altLang="en-US" sz="1800" b="1" kern="1200" dirty="0">
            <a:solidFill>
              <a:schemeClr val="tx1"/>
            </a:solidFill>
            <a:latin typeface="Adobe 繁黑體 Std B" pitchFamily="34" charset="-120"/>
            <a:ea typeface="Adobe 繁黑體 Std B" pitchFamily="34" charset="-120"/>
          </a:endParaRPr>
        </a:p>
      </dsp:txBody>
      <dsp:txXfrm>
        <a:off x="873590" y="2000891"/>
        <a:ext cx="1349163" cy="8058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67C51-B3FA-4C67-B504-F06B8966160C}">
      <dsp:nvSpPr>
        <dsp:cNvPr id="0" name=""/>
        <dsp:cNvSpPr/>
      </dsp:nvSpPr>
      <dsp:spPr>
        <a:xfrm>
          <a:off x="0" y="608876"/>
          <a:ext cx="545791" cy="938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六個素養</a:t>
          </a:r>
          <a:endParaRPr lang="zh-TW" altLang="en-US" sz="1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608876"/>
        <a:ext cx="545791" cy="938084"/>
      </dsp:txXfrm>
    </dsp:sp>
    <dsp:sp modelId="{547BD7E8-85AC-4931-B176-115048CDC7CF}">
      <dsp:nvSpPr>
        <dsp:cNvPr id="0" name=""/>
        <dsp:cNvSpPr/>
      </dsp:nvSpPr>
      <dsp:spPr>
        <a:xfrm>
          <a:off x="510071" y="51551"/>
          <a:ext cx="109158" cy="211069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CA3CC0-5489-44CD-8399-9BC4E98F032F}">
      <dsp:nvSpPr>
        <dsp:cNvPr id="0" name=""/>
        <dsp:cNvSpPr/>
      </dsp:nvSpPr>
      <dsp:spPr>
        <a:xfrm>
          <a:off x="701984" y="4387"/>
          <a:ext cx="2394359" cy="223828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u="sng" kern="1200" dirty="0" smtClean="0">
              <a:latin typeface="Adobe 繁黑體 Std B" pitchFamily="34" charset="-120"/>
              <a:ea typeface="Adobe 繁黑體 Std B" pitchFamily="34" charset="-120"/>
            </a:rPr>
            <a:t>文化素養 </a:t>
          </a:r>
          <a:endParaRPr lang="zh-TW" altLang="en-US" sz="1600" u="sng" kern="1200" dirty="0">
            <a:latin typeface="Adobe 繁黑體 Std B" pitchFamily="34" charset="-120"/>
            <a:ea typeface="Adobe 繁黑體 Std B" pitchFamily="34" charset="-12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u="sng" kern="1200" dirty="0" smtClean="0">
              <a:latin typeface="Adobe 繁黑體 Std B" pitchFamily="34" charset="-120"/>
              <a:ea typeface="Adobe 繁黑體 Std B" pitchFamily="34" charset="-120"/>
            </a:rPr>
            <a:t>歷史意識 </a:t>
          </a:r>
          <a:endParaRPr lang="zh-TW" altLang="en-US" sz="1600" u="sng" kern="1200" dirty="0">
            <a:latin typeface="Adobe 繁黑體 Std B" pitchFamily="34" charset="-120"/>
            <a:ea typeface="Adobe 繁黑體 Std B" pitchFamily="34" charset="-12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u="sng" kern="1200" dirty="0" smtClean="0">
              <a:latin typeface="Adobe 繁黑體 Std B" pitchFamily="34" charset="-120"/>
              <a:ea typeface="Adobe 繁黑體 Std B" pitchFamily="34" charset="-120"/>
            </a:rPr>
            <a:t>藝術涵養 </a:t>
          </a:r>
          <a:endParaRPr lang="zh-TW" altLang="en-US" sz="1600" u="sng" kern="1200" dirty="0">
            <a:latin typeface="Adobe 繁黑體 Std B" pitchFamily="34" charset="-120"/>
            <a:ea typeface="Adobe 繁黑體 Std B" pitchFamily="34" charset="-12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u="none" kern="1200" dirty="0" smtClean="0">
              <a:latin typeface="Adobe 繁黑體 Std B" pitchFamily="34" charset="-120"/>
              <a:ea typeface="Adobe 繁黑體 Std B" pitchFamily="34" charset="-120"/>
            </a:rPr>
            <a:t>公民素養 </a:t>
          </a:r>
          <a:endParaRPr lang="zh-TW" altLang="en-US" sz="1600" u="none" kern="1200" dirty="0">
            <a:latin typeface="Adobe 繁黑體 Std B" pitchFamily="34" charset="-120"/>
            <a:ea typeface="Adobe 繁黑體 Std B" pitchFamily="34" charset="-12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>
              <a:latin typeface="Adobe 繁黑體 Std B" pitchFamily="34" charset="-120"/>
              <a:ea typeface="Adobe 繁黑體 Std B" pitchFamily="34" charset="-120"/>
            </a:rPr>
            <a:t>國際視野 </a:t>
          </a:r>
          <a:endParaRPr lang="zh-TW" altLang="en-US" sz="1600" kern="1200" dirty="0">
            <a:latin typeface="Adobe 繁黑體 Std B" pitchFamily="34" charset="-120"/>
            <a:ea typeface="Adobe 繁黑體 Std B" pitchFamily="34" charset="-12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smtClean="0">
              <a:latin typeface="Adobe 繁黑體 Std B" pitchFamily="34" charset="-120"/>
              <a:ea typeface="Adobe 繁黑體 Std B" pitchFamily="34" charset="-120"/>
            </a:rPr>
            <a:t>生命關懷 </a:t>
          </a:r>
          <a:endParaRPr lang="zh-TW" altLang="en-US" sz="1600" kern="1200" dirty="0">
            <a:latin typeface="Adobe 繁黑體 Std B" pitchFamily="34" charset="-120"/>
            <a:ea typeface="Adobe 繁黑體 Std B" pitchFamily="34" charset="-120"/>
          </a:endParaRPr>
        </a:p>
      </dsp:txBody>
      <dsp:txXfrm>
        <a:off x="701984" y="4387"/>
        <a:ext cx="2394359" cy="2238281"/>
      </dsp:txXfrm>
    </dsp:sp>
    <dsp:sp modelId="{7B2C5A8D-FC0F-4595-9CE8-F972C6058E65}">
      <dsp:nvSpPr>
        <dsp:cNvPr id="0" name=""/>
        <dsp:cNvSpPr/>
      </dsp:nvSpPr>
      <dsp:spPr>
        <a:xfrm>
          <a:off x="0" y="3061650"/>
          <a:ext cx="513285" cy="938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六個能力</a:t>
          </a:r>
          <a:endParaRPr lang="zh-TW" altLang="en-US" sz="1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3061650"/>
        <a:ext cx="513285" cy="938084"/>
      </dsp:txXfrm>
    </dsp:sp>
    <dsp:sp modelId="{1E55D958-9C78-421C-B870-6274E9DF6DC4}">
      <dsp:nvSpPr>
        <dsp:cNvPr id="0" name=""/>
        <dsp:cNvSpPr/>
      </dsp:nvSpPr>
      <dsp:spPr>
        <a:xfrm>
          <a:off x="510071" y="2263300"/>
          <a:ext cx="102657" cy="2345211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73D5F6-3E25-424D-979D-30EF010CE8F4}">
      <dsp:nvSpPr>
        <dsp:cNvPr id="0" name=""/>
        <dsp:cNvSpPr/>
      </dsp:nvSpPr>
      <dsp:spPr>
        <a:xfrm>
          <a:off x="658426" y="2294843"/>
          <a:ext cx="2436495" cy="2313668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b="1" kern="1200" dirty="0" smtClean="0">
              <a:latin typeface="Adobe 繁黑體 Std B" pitchFamily="34" charset="-120"/>
              <a:ea typeface="Adobe 繁黑體 Std B" pitchFamily="34" charset="-120"/>
            </a:rPr>
            <a:t> 跨領域能力</a:t>
          </a:r>
          <a:endParaRPr lang="zh-TW" altLang="en-US" sz="1600" kern="1200" dirty="0">
            <a:latin typeface="Adobe 繁黑體 Std B" pitchFamily="34" charset="-120"/>
            <a:ea typeface="Adobe 繁黑體 Std B" pitchFamily="34" charset="-120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b="1" kern="1200" dirty="0" smtClean="0">
              <a:latin typeface="Adobe 繁黑體 Std B" pitchFamily="34" charset="-120"/>
              <a:ea typeface="Adobe 繁黑體 Std B" pitchFamily="34" charset="-120"/>
            </a:rPr>
            <a:t>語文欣賞及運用能力</a:t>
          </a:r>
          <a:r>
            <a:rPr lang="en-US" altLang="zh-TW" sz="1600" b="1" kern="1200" dirty="0" smtClean="0">
              <a:latin typeface="Adobe 繁黑體 Std B" pitchFamily="34" charset="-120"/>
              <a:ea typeface="Adobe 繁黑體 Std B" pitchFamily="34" charset="-120"/>
            </a:rPr>
            <a:t>C</a:t>
          </a:r>
          <a:endParaRPr lang="zh-TW" altLang="en-US" sz="1600" kern="1200" dirty="0">
            <a:latin typeface="Adobe 繁黑體 Std B" pitchFamily="34" charset="-120"/>
            <a:ea typeface="Adobe 繁黑體 Std B" pitchFamily="34" charset="-120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b="1" u="sng" kern="1200" dirty="0" smtClean="0">
              <a:latin typeface="Adobe 繁黑體 Std B" pitchFamily="34" charset="-120"/>
              <a:ea typeface="Adobe 繁黑體 Std B" pitchFamily="34" charset="-120"/>
            </a:rPr>
            <a:t>慎思明辨能力</a:t>
          </a:r>
          <a:r>
            <a:rPr lang="en-US" altLang="zh-TW" sz="1600" b="1" u="sng" kern="1200" dirty="0" smtClean="0">
              <a:latin typeface="Adobe 繁黑體 Std B" pitchFamily="34" charset="-120"/>
              <a:ea typeface="Adobe 繁黑體 Std B" pitchFamily="34" charset="-120"/>
            </a:rPr>
            <a:t>C</a:t>
          </a:r>
          <a:r>
            <a:rPr lang="zh-TW" altLang="en-US" sz="1600" b="1" kern="1200" dirty="0" smtClean="0">
              <a:latin typeface="Adobe 繁黑體 Std B" pitchFamily="34" charset="-120"/>
              <a:ea typeface="Adobe 繁黑體 Std B" pitchFamily="34" charset="-120"/>
            </a:rPr>
            <a:t> </a:t>
          </a:r>
          <a:endParaRPr lang="zh-TW" altLang="en-US" sz="1600" kern="1200" dirty="0">
            <a:latin typeface="Adobe 繁黑體 Std B" pitchFamily="34" charset="-120"/>
            <a:ea typeface="Adobe 繁黑體 Std B" pitchFamily="34" charset="-120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b="1" u="sng" kern="1200" dirty="0" smtClean="0">
              <a:latin typeface="Adobe 繁黑體 Std B" pitchFamily="34" charset="-120"/>
              <a:ea typeface="Adobe 繁黑體 Std B" pitchFamily="34" charset="-120"/>
            </a:rPr>
            <a:t>社會變遷因應能力 </a:t>
          </a:r>
          <a:endParaRPr lang="zh-TW" altLang="en-US" sz="1600" u="sng" kern="1200" dirty="0">
            <a:latin typeface="Adobe 繁黑體 Std B" pitchFamily="34" charset="-120"/>
            <a:ea typeface="Adobe 繁黑體 Std B" pitchFamily="34" charset="-120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b="1" u="sng" kern="1200" dirty="0" smtClean="0">
              <a:latin typeface="Adobe 繁黑體 Std B" pitchFamily="34" charset="-120"/>
              <a:ea typeface="Adobe 繁黑體 Std B" pitchFamily="34" charset="-120"/>
            </a:rPr>
            <a:t>生活實踐能力 </a:t>
          </a:r>
          <a:endParaRPr lang="zh-TW" altLang="en-US" sz="1600" u="sng" kern="1200" dirty="0">
            <a:latin typeface="Adobe 繁黑體 Std B" pitchFamily="34" charset="-120"/>
            <a:ea typeface="Adobe 繁黑體 Std B" pitchFamily="34" charset="-120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b="1" u="sng" kern="1200" dirty="0" smtClean="0">
              <a:latin typeface="Adobe 繁黑體 Std B" pitchFamily="34" charset="-120"/>
              <a:ea typeface="Adobe 繁黑體 Std B" pitchFamily="34" charset="-120"/>
            </a:rPr>
            <a:t>創新與領導</a:t>
          </a:r>
          <a:r>
            <a:rPr lang="en-US" altLang="zh-TW" sz="1600" b="1" u="sng" kern="1200" dirty="0" smtClean="0">
              <a:latin typeface="Adobe 繁黑體 Std B" pitchFamily="34" charset="-120"/>
              <a:ea typeface="Adobe 繁黑體 Std B" pitchFamily="34" charset="-120"/>
            </a:rPr>
            <a:t>Creativity/ Collaboration</a:t>
          </a:r>
          <a:r>
            <a:rPr lang="zh-TW" altLang="en-US" sz="1600" b="1" u="sng" kern="1200" dirty="0" smtClean="0">
              <a:latin typeface="Adobe 繁黑體 Std B" pitchFamily="34" charset="-120"/>
              <a:ea typeface="Adobe 繁黑體 Std B" pitchFamily="34" charset="-120"/>
            </a:rPr>
            <a:t> </a:t>
          </a:r>
          <a:endParaRPr lang="zh-TW" altLang="en-US" sz="1600" u="sng" kern="1200" dirty="0">
            <a:latin typeface="Adobe 繁黑體 Std B" pitchFamily="34" charset="-120"/>
            <a:ea typeface="Adobe 繁黑體 Std B" pitchFamily="34" charset="-120"/>
          </a:endParaRPr>
        </a:p>
      </dsp:txBody>
      <dsp:txXfrm>
        <a:off x="658426" y="2294843"/>
        <a:ext cx="2436495" cy="23136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AAB334-E0A9-4596-A876-548B94DF7E15}">
      <dsp:nvSpPr>
        <dsp:cNvPr id="0" name=""/>
        <dsp:cNvSpPr/>
      </dsp:nvSpPr>
      <dsp:spPr>
        <a:xfrm>
          <a:off x="2191113" y="181370"/>
          <a:ext cx="3599499" cy="1250058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369E38-0D94-4526-A5D2-E87EC2AFDD61}">
      <dsp:nvSpPr>
        <dsp:cNvPr id="0" name=""/>
        <dsp:cNvSpPr/>
      </dsp:nvSpPr>
      <dsp:spPr>
        <a:xfrm>
          <a:off x="3647655" y="3242340"/>
          <a:ext cx="697577" cy="446449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C8CB2A-8305-4077-BF92-B2A6F1D5296C}">
      <dsp:nvSpPr>
        <dsp:cNvPr id="0" name=""/>
        <dsp:cNvSpPr/>
      </dsp:nvSpPr>
      <dsp:spPr>
        <a:xfrm>
          <a:off x="2322258" y="3599499"/>
          <a:ext cx="3348372" cy="837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/>
            <a:t>Filter 2: </a:t>
          </a:r>
          <a:r>
            <a:rPr lang="zh-TW" altLang="en-US" sz="2400" kern="1200" dirty="0" smtClean="0"/>
            <a:t>心理發展順序</a:t>
          </a:r>
          <a:endParaRPr lang="zh-TW" altLang="en-US" sz="2400" kern="1200" dirty="0"/>
        </a:p>
      </dsp:txBody>
      <dsp:txXfrm>
        <a:off x="2322258" y="3599499"/>
        <a:ext cx="3348372" cy="837093"/>
      </dsp:txXfrm>
    </dsp:sp>
    <dsp:sp modelId="{A3894679-4391-4101-9DC4-BDC9BA86C2A9}">
      <dsp:nvSpPr>
        <dsp:cNvPr id="0" name=""/>
        <dsp:cNvSpPr/>
      </dsp:nvSpPr>
      <dsp:spPr>
        <a:xfrm>
          <a:off x="2806655" y="1075202"/>
          <a:ext cx="1255639" cy="1255639"/>
        </a:xfrm>
        <a:prstGeom prst="ellipse">
          <a:avLst/>
        </a:prstGeom>
        <a:noFill/>
        <a:ln w="22225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smtClean="0">
              <a:solidFill>
                <a:schemeClr val="tx1"/>
              </a:solidFill>
            </a:rPr>
            <a:t>社會生活需要</a:t>
          </a:r>
          <a:endParaRPr lang="zh-TW" altLang="en-US" sz="1800" b="1" kern="1200" dirty="0">
            <a:solidFill>
              <a:schemeClr val="tx1"/>
            </a:solidFill>
          </a:endParaRPr>
        </a:p>
      </dsp:txBody>
      <dsp:txXfrm>
        <a:off x="2990539" y="1259086"/>
        <a:ext cx="887871" cy="887871"/>
      </dsp:txXfrm>
    </dsp:sp>
    <dsp:sp modelId="{72910DC9-2F4F-49C3-8CA9-C1373BE72888}">
      <dsp:nvSpPr>
        <dsp:cNvPr id="0" name=""/>
        <dsp:cNvSpPr/>
      </dsp:nvSpPr>
      <dsp:spPr>
        <a:xfrm>
          <a:off x="3303003" y="413415"/>
          <a:ext cx="1255639" cy="1255639"/>
        </a:xfrm>
        <a:prstGeom prst="ellipse">
          <a:avLst/>
        </a:prstGeom>
        <a:noFill/>
        <a:ln w="22225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smtClean="0">
              <a:solidFill>
                <a:schemeClr val="tx1"/>
              </a:solidFill>
            </a:rPr>
            <a:t>學習者本身需求</a:t>
          </a:r>
          <a:r>
            <a:rPr lang="en-US" altLang="zh-TW" sz="1800" b="1" kern="1200" smtClean="0">
              <a:solidFill>
                <a:schemeClr val="tx1"/>
              </a:solidFill>
            </a:rPr>
            <a:t>/</a:t>
          </a:r>
          <a:r>
            <a:rPr lang="zh-TW" altLang="en-US" sz="1800" b="1" kern="1200" smtClean="0">
              <a:solidFill>
                <a:schemeClr val="tx1"/>
              </a:solidFill>
            </a:rPr>
            <a:t>興趣</a:t>
          </a:r>
          <a:endParaRPr lang="zh-TW" altLang="en-US" sz="1800" b="1" kern="1200" dirty="0">
            <a:solidFill>
              <a:schemeClr val="tx1"/>
            </a:solidFill>
          </a:endParaRPr>
        </a:p>
      </dsp:txBody>
      <dsp:txXfrm>
        <a:off x="3486887" y="597299"/>
        <a:ext cx="887871" cy="887871"/>
      </dsp:txXfrm>
    </dsp:sp>
    <dsp:sp modelId="{9518C986-DC1B-4E3B-85DE-C559F6683A4D}">
      <dsp:nvSpPr>
        <dsp:cNvPr id="0" name=""/>
        <dsp:cNvSpPr/>
      </dsp:nvSpPr>
      <dsp:spPr>
        <a:xfrm>
          <a:off x="3882056" y="1075202"/>
          <a:ext cx="1255639" cy="1255639"/>
        </a:xfrm>
        <a:prstGeom prst="ellipse">
          <a:avLst/>
        </a:prstGeom>
        <a:noFill/>
        <a:ln w="22225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chemeClr val="tx1"/>
              </a:solidFill>
            </a:rPr>
            <a:t>學科專家建議</a:t>
          </a:r>
          <a:endParaRPr lang="zh-TW" altLang="en-US" sz="1800" b="1" kern="1200" dirty="0">
            <a:solidFill>
              <a:schemeClr val="tx1"/>
            </a:solidFill>
          </a:endParaRPr>
        </a:p>
      </dsp:txBody>
      <dsp:txXfrm>
        <a:off x="4065940" y="1259086"/>
        <a:ext cx="887871" cy="887871"/>
      </dsp:txXfrm>
    </dsp:sp>
    <dsp:sp modelId="{B6DCD605-4C57-4FF0-BEC9-E384E510F38C}">
      <dsp:nvSpPr>
        <dsp:cNvPr id="0" name=""/>
        <dsp:cNvSpPr/>
      </dsp:nvSpPr>
      <dsp:spPr>
        <a:xfrm>
          <a:off x="2016233" y="71998"/>
          <a:ext cx="3906434" cy="312514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+Icon">
  <dgm:title val="垂直括弧清單"/>
  <dgm:desc val="用來顯示分成群組的資訊方塊。適用在 [階層 2] 有大量文字的情況。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D812B-D025-406D-A114-2F925778EED6}" type="datetimeFigureOut">
              <a:rPr lang="zh-TW" altLang="en-US" smtClean="0"/>
              <a:t>2016/1/11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C759C-1C53-4A10-B811-6D8048F5A2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0815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29EF8-CCB6-42DB-A4B3-118DC750DEBA}" type="datetimeFigureOut">
              <a:rPr lang="zh-TW" altLang="en-US" smtClean="0"/>
              <a:t>2016/1/11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7C86A-9ECA-43BF-913F-2FE862DA51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6219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7C86A-9ECA-43BF-913F-2FE862DA5131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975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7C86A-9ECA-43BF-913F-2FE862DA5131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5177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7C86A-9ECA-43BF-913F-2FE862DA5131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8160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7C86A-9ECA-43BF-913F-2FE862DA5131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94819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7C86A-9ECA-43BF-913F-2FE862DA5131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258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7C86A-9ECA-43BF-913F-2FE862DA5131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96465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7C86A-9ECA-43BF-913F-2FE862DA5131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45434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7C86A-9ECA-43BF-913F-2FE862DA5131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6889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7C86A-9ECA-43BF-913F-2FE862DA5131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57519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7C86A-9ECA-43BF-913F-2FE862DA5131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42798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7C86A-9ECA-43BF-913F-2FE862DA5131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6632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7C86A-9ECA-43BF-913F-2FE862DA513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34186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7C86A-9ECA-43BF-913F-2FE862DA5131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30039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7C86A-9ECA-43BF-913F-2FE862DA5131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37943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7C86A-9ECA-43BF-913F-2FE862DA5131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81629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7C86A-9ECA-43BF-913F-2FE862DA5131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6570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7C86A-9ECA-43BF-913F-2FE862DA5131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1543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7C86A-9ECA-43BF-913F-2FE862DA5131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963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096A6-8139-4B41-9AD2-47CC7AE27207}" type="slidenum">
              <a:rPr lang="zh-TW" altLang="en-US" smtClean="0">
                <a:solidFill>
                  <a:prstClr val="black"/>
                </a:solidFill>
              </a:rPr>
              <a:pPr/>
              <a:t>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87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7C86A-9ECA-43BF-913F-2FE862DA5131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7798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7C86A-9ECA-43BF-913F-2FE862DA5131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4805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7C86A-9ECA-43BF-913F-2FE862DA5131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8932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7C86A-9ECA-43BF-913F-2FE862DA5131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9730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294F-BCEB-4CE2-893C-889CFE745B77}" type="datetimeFigureOut">
              <a:rPr lang="zh-TW" altLang="en-US" smtClean="0"/>
              <a:t>2016/1/11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B175-C63C-495B-87DD-58776B814D8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294F-BCEB-4CE2-893C-889CFE745B77}" type="datetimeFigureOut">
              <a:rPr lang="zh-TW" altLang="en-US" smtClean="0"/>
              <a:t>2016/1/11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B175-C63C-495B-87DD-58776B814D8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294F-BCEB-4CE2-893C-889CFE745B77}" type="datetimeFigureOut">
              <a:rPr lang="zh-TW" altLang="en-US" smtClean="0"/>
              <a:t>2016/1/11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B175-C63C-495B-87DD-58776B814D8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DACC-1E74-49D6-A0CE-D309501D309E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CCF-E118-4112-9B9F-C87D7263A77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07902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DACC-1E74-49D6-A0CE-D309501D309E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CCF-E118-4112-9B9F-C87D7263A77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68347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DACC-1E74-49D6-A0CE-D309501D309E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CCF-E118-4112-9B9F-C87D7263A77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94202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DACC-1E74-49D6-A0CE-D309501D309E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CCF-E118-4112-9B9F-C87D7263A77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88697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DACC-1E74-49D6-A0CE-D309501D309E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CCF-E118-4112-9B9F-C87D7263A77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24529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DACC-1E74-49D6-A0CE-D309501D309E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CCF-E118-4112-9B9F-C87D7263A77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5375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DACC-1E74-49D6-A0CE-D309501D309E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CCF-E118-4112-9B9F-C87D7263A77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41562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DACC-1E74-49D6-A0CE-D309501D309E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CCF-E118-4112-9B9F-C87D7263A77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15435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294F-BCEB-4CE2-893C-889CFE745B77}" type="datetimeFigureOut">
              <a:rPr lang="zh-TW" altLang="en-US" smtClean="0"/>
              <a:t>2016/1/11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B175-C63C-495B-87DD-58776B814D8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DACC-1E74-49D6-A0CE-D309501D309E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CCF-E118-4112-9B9F-C87D7263A77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3990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DACC-1E74-49D6-A0CE-D309501D309E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CCF-E118-4112-9B9F-C87D7263A77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46360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DACC-1E74-49D6-A0CE-D309501D309E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CCF-E118-4112-9B9F-C87D7263A77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59251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294F-BCEB-4CE2-893C-889CFE745B77}" type="datetimeFigureOut">
              <a:rPr lang="zh-TW" altLang="en-US" smtClean="0"/>
              <a:t>2016/1/11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B175-C63C-495B-87DD-58776B814D8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294F-BCEB-4CE2-893C-889CFE745B77}" type="datetimeFigureOut">
              <a:rPr lang="zh-TW" altLang="en-US" smtClean="0"/>
              <a:t>2016/1/11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B175-C63C-495B-87DD-58776B814D8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294F-BCEB-4CE2-893C-889CFE745B77}" type="datetimeFigureOut">
              <a:rPr lang="zh-TW" altLang="en-US" smtClean="0"/>
              <a:t>2016/1/11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B175-C63C-495B-87DD-58776B814D8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294F-BCEB-4CE2-893C-889CFE745B77}" type="datetimeFigureOut">
              <a:rPr lang="zh-TW" altLang="en-US" smtClean="0"/>
              <a:t>2016/1/11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B175-C63C-495B-87DD-58776B814D8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294F-BCEB-4CE2-893C-889CFE745B77}" type="datetimeFigureOut">
              <a:rPr lang="zh-TW" altLang="en-US" smtClean="0"/>
              <a:t>2016/1/11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B175-C63C-495B-87DD-58776B814D8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294F-BCEB-4CE2-893C-889CFE745B77}" type="datetimeFigureOut">
              <a:rPr lang="zh-TW" altLang="en-US" smtClean="0"/>
              <a:t>2016/1/11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B175-C63C-495B-87DD-58776B814D8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294F-BCEB-4CE2-893C-889CFE745B77}" type="datetimeFigureOut">
              <a:rPr lang="zh-TW" altLang="en-US" smtClean="0"/>
              <a:t>2016/1/11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B175-C63C-495B-87DD-58776B814D8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D7A294F-BCEB-4CE2-893C-889CFE745B77}" type="datetimeFigureOut">
              <a:rPr lang="zh-TW" altLang="en-US" smtClean="0"/>
              <a:t>2016/1/11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B2BB175-C63C-495B-87DD-58776B814D8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DDACC-1E74-49D6-A0CE-D309501D309E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C6CCF-E118-4112-9B9F-C87D7263A77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39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27584" y="2420888"/>
            <a:ext cx="7543800" cy="1524000"/>
          </a:xfrm>
        </p:spPr>
        <p:txBody>
          <a:bodyPr/>
          <a:lstStyle/>
          <a:p>
            <a:r>
              <a:rPr lang="zh-TW" altLang="en-US" dirty="0" smtClean="0"/>
              <a:t>教學目標怎麼寫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27584" y="4293096"/>
            <a:ext cx="6858000" cy="990600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陸偉明 </a:t>
            </a:r>
            <a:endParaRPr lang="en-US" altLang="zh-TW" dirty="0">
              <a:solidFill>
                <a:schemeClr val="tx1"/>
              </a:solidFill>
            </a:endParaRPr>
          </a:p>
          <a:p>
            <a:r>
              <a:rPr lang="zh-TW" altLang="en-US" dirty="0" smtClean="0">
                <a:solidFill>
                  <a:schemeClr val="tx1"/>
                </a:solidFill>
              </a:rPr>
              <a:t>教育所特聘教授 兼通識中心主任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91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chemeClr val="tx1"/>
                </a:solidFill>
              </a:rPr>
              <a:t>文選課</a:t>
            </a:r>
            <a:r>
              <a:rPr lang="en-US" altLang="zh-TW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tx1"/>
                </a:solidFill>
              </a:rPr>
              <a:t>1.</a:t>
            </a:r>
            <a:r>
              <a:rPr lang="zh-TW" altLang="en-US" dirty="0" smtClean="0">
                <a:solidFill>
                  <a:schemeClr val="tx1"/>
                </a:solidFill>
              </a:rPr>
              <a:t>能</a:t>
            </a:r>
            <a:r>
              <a:rPr lang="zh-TW" altLang="en-US" b="1" dirty="0" smtClean="0">
                <a:solidFill>
                  <a:schemeClr val="tx1"/>
                </a:solidFill>
              </a:rPr>
              <a:t>區別</a:t>
            </a:r>
            <a:r>
              <a:rPr lang="zh-TW" altLang="en-US" dirty="0" smtClean="0">
                <a:solidFill>
                  <a:schemeClr val="tx1"/>
                </a:solidFill>
              </a:rPr>
              <a:t>優良和不良文選的不同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tx1"/>
                </a:solidFill>
              </a:rPr>
              <a:t>2.</a:t>
            </a:r>
            <a:r>
              <a:rPr lang="zh-TW" altLang="en-US" dirty="0" smtClean="0">
                <a:solidFill>
                  <a:schemeClr val="tx1"/>
                </a:solidFill>
              </a:rPr>
              <a:t>能在自由閱讀時間內</a:t>
            </a:r>
            <a:r>
              <a:rPr lang="zh-TW" altLang="en-US" b="1" dirty="0" smtClean="0">
                <a:solidFill>
                  <a:schemeClr val="tx1"/>
                </a:solidFill>
              </a:rPr>
              <a:t>選讀</a:t>
            </a:r>
            <a:r>
              <a:rPr lang="zh-TW" altLang="en-US" dirty="0" smtClean="0">
                <a:solidFill>
                  <a:schemeClr val="tx1"/>
                </a:solidFill>
              </a:rPr>
              <a:t>優良文章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tx1"/>
                </a:solidFill>
              </a:rPr>
              <a:t>3.</a:t>
            </a:r>
            <a:r>
              <a:rPr lang="zh-TW" altLang="en-US" dirty="0" smtClean="0">
                <a:solidFill>
                  <a:schemeClr val="tx1"/>
                </a:solidFill>
              </a:rPr>
              <a:t>能</a:t>
            </a:r>
            <a:r>
              <a:rPr lang="zh-TW" altLang="en-US" b="1" dirty="0" smtClean="0">
                <a:solidFill>
                  <a:schemeClr val="tx1"/>
                </a:solidFill>
              </a:rPr>
              <a:t>說明</a:t>
            </a:r>
            <a:r>
              <a:rPr lang="zh-TW" altLang="en-US" dirty="0" smtClean="0">
                <a:solidFill>
                  <a:schemeClr val="tx1"/>
                </a:solidFill>
              </a:rPr>
              <a:t>為何喜愛某些優良文選</a:t>
            </a:r>
            <a:endParaRPr lang="en-US" altLang="zh-TW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37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寫作課</a:t>
            </a:r>
            <a:r>
              <a:rPr lang="en-US" altLang="zh-TW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zh-TW" altLang="en-US" dirty="0" smtClean="0">
                <a:solidFill>
                  <a:schemeClr val="tx1"/>
                </a:solidFill>
              </a:rPr>
              <a:t>   學生要能夠寫出結構良好的作文</a:t>
            </a:r>
            <a:r>
              <a:rPr lang="zh-TW" altLang="en-US" dirty="0" smtClean="0">
                <a:solidFill>
                  <a:schemeClr val="tx1"/>
                </a:solidFill>
                <a:latin typeface="新細明體"/>
                <a:ea typeface="新細明體"/>
              </a:rPr>
              <a:t>，包括</a:t>
            </a:r>
            <a:r>
              <a:rPr lang="zh-TW" altLang="en-US" b="1" dirty="0" smtClean="0">
                <a:solidFill>
                  <a:schemeClr val="tx1"/>
                </a:solidFill>
                <a:latin typeface="新細明體"/>
                <a:ea typeface="新細明體"/>
              </a:rPr>
              <a:t>表達</a:t>
            </a:r>
            <a:r>
              <a:rPr lang="zh-TW" altLang="en-US" dirty="0" smtClean="0">
                <a:solidFill>
                  <a:schemeClr val="tx1"/>
                </a:solidFill>
                <a:latin typeface="新細明體"/>
                <a:ea typeface="新細明體"/>
              </a:rPr>
              <a:t>、</a:t>
            </a:r>
            <a:r>
              <a:rPr lang="zh-TW" altLang="en-US" b="1" dirty="0" smtClean="0">
                <a:solidFill>
                  <a:schemeClr val="tx1"/>
                </a:solidFill>
                <a:latin typeface="新細明體"/>
                <a:ea typeface="新細明體"/>
              </a:rPr>
              <a:t>分析</a:t>
            </a:r>
            <a:r>
              <a:rPr lang="zh-TW" altLang="en-US" dirty="0" smtClean="0">
                <a:solidFill>
                  <a:schemeClr val="tx1"/>
                </a:solidFill>
                <a:latin typeface="新細明體"/>
                <a:ea typeface="新細明體"/>
              </a:rPr>
              <a:t>、</a:t>
            </a:r>
            <a:r>
              <a:rPr lang="zh-TW" altLang="en-US" b="1" dirty="0" smtClean="0">
                <a:solidFill>
                  <a:schemeClr val="tx1"/>
                </a:solidFill>
                <a:latin typeface="新細明體"/>
                <a:ea typeface="新細明體"/>
              </a:rPr>
              <a:t>評斷</a:t>
            </a:r>
            <a:r>
              <a:rPr lang="zh-TW" altLang="en-US" dirty="0" smtClean="0">
                <a:solidFill>
                  <a:schemeClr val="tx1"/>
                </a:solidFill>
                <a:latin typeface="新細明體"/>
                <a:ea typeface="新細明體"/>
              </a:rPr>
              <a:t>、</a:t>
            </a:r>
            <a:r>
              <a:rPr lang="zh-TW" altLang="en-US" b="1" dirty="0" smtClean="0">
                <a:solidFill>
                  <a:schemeClr val="tx1"/>
                </a:solidFill>
                <a:latin typeface="新細明體"/>
                <a:ea typeface="新細明體"/>
              </a:rPr>
              <a:t>說服</a:t>
            </a:r>
            <a:r>
              <a:rPr lang="zh-TW" altLang="en-US" dirty="0" smtClean="0">
                <a:solidFill>
                  <a:schemeClr val="tx1"/>
                </a:solidFill>
                <a:latin typeface="新細明體"/>
                <a:ea typeface="新細明體"/>
              </a:rPr>
              <a:t>，以及使用第一手及第二手資料。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62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196752"/>
            <a:ext cx="7543800" cy="3886200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chemeClr val="tx1"/>
                </a:solidFill>
              </a:rPr>
              <a:t>另一堂文選課</a:t>
            </a:r>
            <a:r>
              <a:rPr lang="en-US" altLang="zh-TW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tx1"/>
                </a:solidFill>
              </a:rPr>
              <a:t>1.</a:t>
            </a:r>
            <a:r>
              <a:rPr lang="zh-TW" altLang="en-US" dirty="0" smtClean="0">
                <a:solidFill>
                  <a:schemeClr val="tx1"/>
                </a:solidFill>
              </a:rPr>
              <a:t>以字句</a:t>
            </a:r>
            <a:r>
              <a:rPr lang="zh-TW" altLang="en-US" dirty="0" smtClean="0">
                <a:solidFill>
                  <a:schemeClr val="tx1"/>
                </a:solidFill>
                <a:latin typeface="新細明體"/>
                <a:ea typeface="新細明體"/>
              </a:rPr>
              <a:t>、推論的方式來</a:t>
            </a:r>
            <a:r>
              <a:rPr lang="zh-TW" altLang="en-US" b="1" dirty="0" smtClean="0">
                <a:solidFill>
                  <a:schemeClr val="tx1"/>
                </a:solidFill>
                <a:latin typeface="新細明體"/>
                <a:ea typeface="新細明體"/>
              </a:rPr>
              <a:t>理解</a:t>
            </a:r>
            <a:r>
              <a:rPr lang="zh-TW" altLang="en-US" dirty="0" smtClean="0">
                <a:solidFill>
                  <a:schemeClr val="tx1"/>
                </a:solidFill>
                <a:latin typeface="新細明體"/>
                <a:ea typeface="新細明體"/>
              </a:rPr>
              <a:t>作家的訊息</a:t>
            </a:r>
            <a:endParaRPr lang="en-US" altLang="zh-TW" dirty="0" smtClean="0">
              <a:solidFill>
                <a:schemeClr val="tx1"/>
              </a:solidFill>
              <a:latin typeface="新細明體"/>
              <a:ea typeface="新細明體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tx1"/>
                </a:solidFill>
                <a:latin typeface="新細明體"/>
                <a:ea typeface="新細明體"/>
              </a:rPr>
              <a:t>2.</a:t>
            </a:r>
            <a:r>
              <a:rPr lang="zh-TW" altLang="en-US" dirty="0" smtClean="0">
                <a:solidFill>
                  <a:schemeClr val="tx1"/>
                </a:solidFill>
                <a:latin typeface="新細明體"/>
                <a:ea typeface="新細明體"/>
              </a:rPr>
              <a:t>能</a:t>
            </a:r>
            <a:r>
              <a:rPr lang="zh-TW" altLang="en-US" b="1" dirty="0" smtClean="0">
                <a:solidFill>
                  <a:schemeClr val="tx1"/>
                </a:solidFill>
                <a:latin typeface="新細明體"/>
                <a:ea typeface="新細明體"/>
              </a:rPr>
              <a:t>陳述</a:t>
            </a:r>
            <a:r>
              <a:rPr lang="zh-TW" altLang="en-US" dirty="0" smtClean="0">
                <a:solidFill>
                  <a:schemeClr val="tx1"/>
                </a:solidFill>
                <a:latin typeface="新細明體"/>
                <a:ea typeface="新細明體"/>
              </a:rPr>
              <a:t>隱含的主旨</a:t>
            </a:r>
            <a:endParaRPr lang="en-US" altLang="zh-TW" dirty="0" smtClean="0">
              <a:solidFill>
                <a:schemeClr val="tx1"/>
              </a:solidFill>
              <a:latin typeface="新細明體"/>
              <a:ea typeface="新細明體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tx1"/>
                </a:solidFill>
                <a:latin typeface="新細明體"/>
                <a:ea typeface="新細明體"/>
              </a:rPr>
              <a:t>3.</a:t>
            </a:r>
            <a:r>
              <a:rPr lang="zh-TW" altLang="en-US" b="1" dirty="0" smtClean="0">
                <a:solidFill>
                  <a:schemeClr val="tx1"/>
                </a:solidFill>
                <a:latin typeface="新細明體"/>
                <a:ea typeface="新細明體"/>
              </a:rPr>
              <a:t>評估</a:t>
            </a:r>
            <a:r>
              <a:rPr lang="zh-TW" altLang="en-US" dirty="0" smtClean="0">
                <a:solidFill>
                  <a:schemeClr val="tx1"/>
                </a:solidFill>
                <a:latin typeface="新細明體"/>
                <a:ea typeface="新細明體"/>
              </a:rPr>
              <a:t>支撐概念的有效性</a:t>
            </a:r>
            <a:endParaRPr lang="en-US" altLang="zh-TW" dirty="0" smtClean="0">
              <a:solidFill>
                <a:schemeClr val="tx1"/>
              </a:solidFill>
              <a:latin typeface="新細明體"/>
              <a:ea typeface="新細明體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tx1"/>
                </a:solidFill>
                <a:latin typeface="新細明體"/>
                <a:ea typeface="新細明體"/>
              </a:rPr>
              <a:t>4.</a:t>
            </a:r>
            <a:r>
              <a:rPr lang="zh-TW" altLang="en-US" b="1" dirty="0" smtClean="0">
                <a:solidFill>
                  <a:schemeClr val="tx1"/>
                </a:solidFill>
                <a:latin typeface="新細明體"/>
                <a:ea typeface="新細明體"/>
              </a:rPr>
              <a:t>辨別</a:t>
            </a:r>
            <a:r>
              <a:rPr lang="zh-TW" altLang="en-US" dirty="0" smtClean="0">
                <a:solidFill>
                  <a:schemeClr val="tx1"/>
                </a:solidFill>
                <a:latin typeface="新細明體"/>
                <a:ea typeface="新細明體"/>
              </a:rPr>
              <a:t>風格</a:t>
            </a:r>
            <a:endParaRPr lang="en-US" altLang="zh-TW" dirty="0" smtClean="0">
              <a:solidFill>
                <a:schemeClr val="tx1"/>
              </a:solidFill>
              <a:latin typeface="新細明體"/>
              <a:ea typeface="新細明體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tx1"/>
                </a:solidFill>
                <a:latin typeface="新細明體"/>
                <a:ea typeface="新細明體"/>
              </a:rPr>
              <a:t>5.</a:t>
            </a:r>
            <a:r>
              <a:rPr lang="zh-TW" altLang="en-US" dirty="0" smtClean="0">
                <a:solidFill>
                  <a:schemeClr val="tx1"/>
                </a:solidFill>
                <a:latin typeface="新細明體"/>
                <a:ea typeface="新細明體"/>
              </a:rPr>
              <a:t>從閱讀材料中</a:t>
            </a:r>
            <a:r>
              <a:rPr lang="zh-TW" altLang="en-US" b="1" dirty="0" smtClean="0">
                <a:solidFill>
                  <a:schemeClr val="tx1"/>
                </a:solidFill>
                <a:latin typeface="新細明體"/>
                <a:ea typeface="新細明體"/>
              </a:rPr>
              <a:t>摘錄</a:t>
            </a:r>
            <a:r>
              <a:rPr lang="zh-TW" altLang="en-US" dirty="0" smtClean="0">
                <a:solidFill>
                  <a:schemeClr val="tx1"/>
                </a:solidFill>
                <a:latin typeface="新細明體"/>
                <a:ea typeface="新細明體"/>
              </a:rPr>
              <a:t>意見</a:t>
            </a:r>
            <a:endParaRPr lang="en-US" altLang="zh-TW" dirty="0" smtClean="0">
              <a:solidFill>
                <a:schemeClr val="tx1"/>
              </a:solidFill>
              <a:latin typeface="新細明體"/>
              <a:ea typeface="新細明體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tx1"/>
                </a:solidFill>
                <a:latin typeface="新細明體"/>
                <a:ea typeface="新細明體"/>
              </a:rPr>
              <a:t>6.</a:t>
            </a:r>
            <a:r>
              <a:rPr lang="zh-TW" altLang="en-US" b="1" dirty="0" smtClean="0">
                <a:solidFill>
                  <a:schemeClr val="tx1"/>
                </a:solidFill>
                <a:latin typeface="新細明體"/>
                <a:ea typeface="新細明體"/>
              </a:rPr>
              <a:t>領會</a:t>
            </a:r>
            <a:r>
              <a:rPr lang="zh-TW" altLang="en-US" dirty="0" smtClean="0">
                <a:solidFill>
                  <a:schemeClr val="tx1"/>
                </a:solidFill>
                <a:latin typeface="新細明體"/>
                <a:ea typeface="新細明體"/>
              </a:rPr>
              <a:t>閱讀樂趣並終生學習</a:t>
            </a:r>
            <a:endParaRPr lang="en-US" altLang="zh-TW" dirty="0" smtClean="0">
              <a:solidFill>
                <a:schemeClr val="tx1"/>
              </a:solidFill>
              <a:latin typeface="新細明體"/>
              <a:ea typeface="新細明體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tx1"/>
                </a:solidFill>
                <a:latin typeface="新細明體"/>
                <a:ea typeface="新細明體"/>
              </a:rPr>
              <a:t>7.</a:t>
            </a:r>
            <a:r>
              <a:rPr lang="zh-TW" altLang="en-US" dirty="0" smtClean="0">
                <a:solidFill>
                  <a:schemeClr val="tx1"/>
                </a:solidFill>
                <a:latin typeface="新細明體"/>
                <a:ea typeface="新細明體"/>
              </a:rPr>
              <a:t>能夠</a:t>
            </a:r>
            <a:r>
              <a:rPr lang="zh-TW" altLang="en-US" b="1" dirty="0" smtClean="0">
                <a:solidFill>
                  <a:schemeClr val="tx1"/>
                </a:solidFill>
                <a:latin typeface="新細明體"/>
                <a:ea typeface="新細明體"/>
              </a:rPr>
              <a:t>創意</a:t>
            </a:r>
            <a:r>
              <a:rPr lang="zh-TW" altLang="en-US" dirty="0" smtClean="0">
                <a:solidFill>
                  <a:schemeClr val="tx1"/>
                </a:solidFill>
                <a:latin typeface="新細明體"/>
                <a:ea typeface="新細明體"/>
              </a:rPr>
              <a:t>表達，並從日常生活中</a:t>
            </a:r>
            <a:r>
              <a:rPr lang="zh-TW" altLang="en-US" b="1" dirty="0" smtClean="0">
                <a:solidFill>
                  <a:schemeClr val="tx1"/>
                </a:solidFill>
                <a:latin typeface="新細明體"/>
                <a:ea typeface="新細明體"/>
              </a:rPr>
              <a:t>擴展</a:t>
            </a:r>
            <a:r>
              <a:rPr lang="zh-TW" altLang="en-US" dirty="0" smtClean="0">
                <a:solidFill>
                  <a:schemeClr val="tx1"/>
                </a:solidFill>
                <a:latin typeface="新細明體"/>
                <a:ea typeface="新細明體"/>
              </a:rPr>
              <a:t>經驗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94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56736" y="1052736"/>
            <a:ext cx="82357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400" dirty="0" smtClean="0"/>
              <a:t>可</a:t>
            </a:r>
            <a:r>
              <a:rPr lang="zh-TW" altLang="zh-TW" sz="2400" dirty="0"/>
              <a:t>指明課程的大致內容與宗旨，協助學生判斷是否適合選這門課。除了讓學生了解此門課程存在的必要性之外，另一方面能協助學生了解修習該門課程之前的概念方向，並增強選課動機。其內容可</a:t>
            </a:r>
            <a:r>
              <a:rPr lang="zh-TW" altLang="zh-TW" sz="2400" dirty="0" smtClean="0"/>
              <a:t>包含</a:t>
            </a:r>
            <a:endParaRPr lang="en-US" altLang="zh-TW" sz="2400" dirty="0" smtClean="0"/>
          </a:p>
          <a:p>
            <a:r>
              <a:rPr lang="en-US" altLang="zh-TW" sz="2400" b="1" dirty="0" smtClean="0"/>
              <a:t>(</a:t>
            </a:r>
            <a:r>
              <a:rPr lang="en-US" altLang="zh-TW" sz="2400" b="1" dirty="0"/>
              <a:t>1)</a:t>
            </a:r>
            <a:r>
              <a:rPr lang="zh-TW" altLang="zh-TW" sz="2400" b="1" dirty="0"/>
              <a:t>課程所涵蓋的內容範疇</a:t>
            </a:r>
            <a:r>
              <a:rPr lang="zh-TW" altLang="zh-TW" sz="2400" b="1" dirty="0" smtClean="0"/>
              <a:t>、</a:t>
            </a:r>
            <a:endParaRPr lang="en-US" altLang="zh-TW" sz="2400" b="1" dirty="0" smtClean="0"/>
          </a:p>
          <a:p>
            <a:r>
              <a:rPr lang="en-US" altLang="zh-TW" sz="2400" b="1" dirty="0" smtClean="0"/>
              <a:t>(2</a:t>
            </a:r>
            <a:r>
              <a:rPr lang="en-US" altLang="zh-TW" sz="2400" b="1" dirty="0"/>
              <a:t>)</a:t>
            </a:r>
            <a:r>
              <a:rPr lang="zh-TW" altLang="zh-TW" sz="2400" b="1" dirty="0"/>
              <a:t>與其它科目之關係或對未來的重要性</a:t>
            </a:r>
            <a:r>
              <a:rPr lang="zh-TW" altLang="zh-TW" sz="2400" b="1" dirty="0" smtClean="0"/>
              <a:t>、</a:t>
            </a:r>
            <a:endParaRPr lang="en-US" altLang="zh-TW" sz="2400" b="1" dirty="0" smtClean="0"/>
          </a:p>
          <a:p>
            <a:r>
              <a:rPr lang="en-US" altLang="zh-TW" sz="2400" b="1" dirty="0" smtClean="0"/>
              <a:t>(</a:t>
            </a:r>
            <a:r>
              <a:rPr lang="en-US" altLang="zh-TW" sz="2400" b="1" dirty="0"/>
              <a:t>3)</a:t>
            </a:r>
            <a:r>
              <a:rPr lang="zh-TW" altLang="zh-TW" sz="2400" b="1" dirty="0"/>
              <a:t>預期學到的能力</a:t>
            </a:r>
            <a:r>
              <a:rPr lang="zh-TW" altLang="zh-TW" sz="2400" b="1" dirty="0" smtClean="0"/>
              <a:t>、</a:t>
            </a:r>
            <a:endParaRPr lang="en-US" altLang="zh-TW" sz="2400" b="1" dirty="0" smtClean="0"/>
          </a:p>
          <a:p>
            <a:r>
              <a:rPr lang="en-US" altLang="zh-TW" sz="2400" b="1" dirty="0" smtClean="0"/>
              <a:t>(</a:t>
            </a:r>
            <a:r>
              <a:rPr lang="en-US" altLang="zh-TW" sz="2400" b="1" dirty="0"/>
              <a:t>4)</a:t>
            </a:r>
            <a:r>
              <a:rPr lang="zh-TW" altLang="zh-TW" sz="2400" b="1" dirty="0"/>
              <a:t>上課的要求與上課</a:t>
            </a:r>
            <a:r>
              <a:rPr lang="zh-TW" altLang="zh-TW" sz="2400" b="1" dirty="0" smtClean="0"/>
              <a:t>特色</a:t>
            </a:r>
            <a:r>
              <a:rPr lang="zh-TW" altLang="en-US" sz="2400" b="1" dirty="0" smtClean="0"/>
              <a:t>。</a:t>
            </a:r>
            <a:r>
              <a:rPr lang="zh-TW" altLang="zh-TW" sz="2400" dirty="0" smtClean="0"/>
              <a:t> </a:t>
            </a:r>
            <a:r>
              <a:rPr lang="en-US" altLang="zh-TW" sz="2400" dirty="0"/>
              <a:t> </a:t>
            </a:r>
            <a:r>
              <a:rPr lang="en-US" altLang="zh-TW" dirty="0"/>
              <a:t> </a:t>
            </a:r>
            <a:endParaRPr lang="zh-TW" altLang="zh-TW" dirty="0"/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656736" y="188640"/>
            <a:ext cx="7587671" cy="10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/>
              <a:t>四</a:t>
            </a:r>
            <a:r>
              <a:rPr lang="zh-TW" altLang="en-US" dirty="0" smtClean="0"/>
              <a:t>，課程描述</a:t>
            </a:r>
            <a:r>
              <a:rPr lang="en-US" altLang="zh-TW" sz="2400" dirty="0" smtClean="0"/>
              <a:t>(course description)</a:t>
            </a:r>
            <a:endParaRPr lang="zh-TW" altLang="en-US" sz="24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611560" y="4099724"/>
            <a:ext cx="82089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本課程以性別觀點探討社會裡的邊緣身體。先從自己的身體經驗出發，再兼及生病的身體、老人的身體、失能的身體等等。本課程兼具心理與社會學理論，可強化學生分析批判思考及主體實踐。本課程由來自教育、醫學、文學、媒體、歷史等不同領域老師帶領同學分析身體的性別政治，並藉由敘事寫作或微電影將所學散布出去利己利他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(149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字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(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成大通識課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性別與社會 範例一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384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568" y="1305342"/>
            <a:ext cx="76328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本課程以性別觀點探討台灣社會裡的邊緣身體。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我們關注的邊緣身體包括有受暴的身體、老人的身體、失能的身體，或種族化的差異的身體等等。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(2) 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本課程兼具心理學社會學知識，但不需先修課程。有興趣的同學還可修習性別關係、性別與政治等。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可強化學生分析批判思考，以具有多元的性別觀點及主體實踐。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(4)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本課程由來自教育、醫學、文學、媒體、歷史等不同領域老師帶領同學分析邊緣身體的性別政治。並藉由敘事寫作或微電影將所學散布出去利己利他。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(206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字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 </a:t>
            </a:r>
            <a:endParaRPr lang="zh-TW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           (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成大通識課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性別與社會 範例二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287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>
                <a:solidFill>
                  <a:schemeClr val="tx1"/>
                </a:solidFill>
              </a:rPr>
              <a:t>在填入課綱中的教學目標時，請先思考您</a:t>
            </a:r>
            <a:r>
              <a:rPr lang="zh-TW" altLang="en-US" dirty="0" smtClean="0">
                <a:solidFill>
                  <a:schemeClr val="tx1"/>
                </a:solidFill>
              </a:rPr>
              <a:t>課的</a:t>
            </a:r>
            <a:r>
              <a:rPr lang="zh-TW" altLang="en-US" u="sng" dirty="0" smtClean="0">
                <a:solidFill>
                  <a:schemeClr val="tx1"/>
                </a:solidFill>
              </a:rPr>
              <a:t>領域主軸</a:t>
            </a:r>
            <a:r>
              <a:rPr lang="zh-TW" altLang="en-US" dirty="0" smtClean="0">
                <a:solidFill>
                  <a:schemeClr val="tx1"/>
                </a:solidFill>
              </a:rPr>
              <a:t>，及欲</a:t>
            </a:r>
            <a:r>
              <a:rPr lang="zh-TW" altLang="en-US" dirty="0">
                <a:solidFill>
                  <a:schemeClr val="tx1"/>
                </a:solidFill>
              </a:rPr>
              <a:t>培育之</a:t>
            </a:r>
            <a:r>
              <a:rPr lang="zh-TW" altLang="en-US" u="sng" dirty="0">
                <a:solidFill>
                  <a:schemeClr val="tx1"/>
                </a:solidFill>
              </a:rPr>
              <a:t>素養</a:t>
            </a:r>
            <a:r>
              <a:rPr lang="zh-TW" altLang="en-US" dirty="0">
                <a:solidFill>
                  <a:schemeClr val="tx1"/>
                </a:solidFill>
              </a:rPr>
              <a:t>或</a:t>
            </a:r>
            <a:r>
              <a:rPr lang="zh-TW" altLang="en-US" u="sng" dirty="0">
                <a:solidFill>
                  <a:schemeClr val="tx1"/>
                </a:solidFill>
              </a:rPr>
              <a:t>能力</a:t>
            </a:r>
            <a:r>
              <a:rPr lang="zh-TW" altLang="en-US" dirty="0">
                <a:solidFill>
                  <a:schemeClr val="tx1"/>
                </a:solidFill>
              </a:rPr>
              <a:t>，再細列您希望學生的改變，以此來撰寫教學目標</a:t>
            </a:r>
            <a:r>
              <a:rPr lang="zh-TW" altLang="en-US" dirty="0" smtClean="0">
                <a:solidFill>
                  <a:schemeClr val="tx1"/>
                </a:solidFill>
              </a:rPr>
              <a:t>。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zh-TW" altLang="en-US" dirty="0">
                <a:solidFill>
                  <a:schemeClr val="tx1"/>
                </a:solidFill>
              </a:rPr>
              <a:t>教學</a:t>
            </a:r>
            <a:r>
              <a:rPr lang="zh-TW" altLang="en-US" dirty="0" smtClean="0">
                <a:solidFill>
                  <a:schemeClr val="tx1"/>
                </a:solidFill>
              </a:rPr>
              <a:t>目標可包含</a:t>
            </a:r>
            <a:r>
              <a:rPr lang="zh-TW" altLang="en-US" dirty="0">
                <a:solidFill>
                  <a:schemeClr val="tx1"/>
                </a:solidFill>
              </a:rPr>
              <a:t>四大元素</a:t>
            </a:r>
            <a:r>
              <a:rPr lang="en-US" altLang="zh-TW" dirty="0">
                <a:solidFill>
                  <a:schemeClr val="tx1"/>
                </a:solidFill>
              </a:rPr>
              <a:t>:</a:t>
            </a:r>
            <a:r>
              <a:rPr lang="zh-TW" altLang="en-US" dirty="0">
                <a:solidFill>
                  <a:schemeClr val="tx1"/>
                </a:solidFill>
              </a:rPr>
              <a:t>情境、</a:t>
            </a:r>
            <a:r>
              <a:rPr lang="zh-TW" altLang="en-US" b="1" dirty="0">
                <a:solidFill>
                  <a:schemeClr val="tx1"/>
                </a:solidFill>
              </a:rPr>
              <a:t>學習動作</a:t>
            </a:r>
            <a:r>
              <a:rPr lang="zh-TW" altLang="en-US" dirty="0">
                <a:solidFill>
                  <a:schemeClr val="tx1"/>
                </a:solidFill>
              </a:rPr>
              <a:t>、評量標準、與</a:t>
            </a:r>
            <a:r>
              <a:rPr lang="zh-TW" altLang="en-US" i="1" dirty="0">
                <a:solidFill>
                  <a:schemeClr val="tx1"/>
                </a:solidFill>
              </a:rPr>
              <a:t>期待的終點行為</a:t>
            </a:r>
            <a:r>
              <a:rPr lang="zh-TW" altLang="en-US" dirty="0">
                <a:solidFill>
                  <a:schemeClr val="tx1"/>
                </a:solidFill>
              </a:rPr>
              <a:t>。</a:t>
            </a:r>
            <a:r>
              <a:rPr lang="en-US" altLang="zh-TW" dirty="0">
                <a:solidFill>
                  <a:schemeClr val="tx1"/>
                </a:solidFill>
              </a:rPr>
              <a:t>(</a:t>
            </a:r>
            <a:r>
              <a:rPr lang="zh-TW" altLang="en-US" dirty="0">
                <a:solidFill>
                  <a:schemeClr val="tx1"/>
                </a:solidFill>
              </a:rPr>
              <a:t>如學生可以在什麼情況下</a:t>
            </a:r>
            <a:r>
              <a:rPr lang="zh-TW" altLang="en-US" b="1" dirty="0">
                <a:solidFill>
                  <a:schemeClr val="tx1"/>
                </a:solidFill>
              </a:rPr>
              <a:t>分辨</a:t>
            </a:r>
            <a:r>
              <a:rPr lang="zh-TW" altLang="en-US" u="sng" dirty="0">
                <a:solidFill>
                  <a:schemeClr val="tx1"/>
                </a:solidFill>
              </a:rPr>
              <a:t>至少五種</a:t>
            </a:r>
            <a:r>
              <a:rPr lang="zh-TW" altLang="en-US" i="1" dirty="0">
                <a:solidFill>
                  <a:schemeClr val="tx1"/>
                </a:solidFill>
              </a:rPr>
              <a:t>正確的成分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  <a:r>
              <a:rPr lang="zh-TW" altLang="en-US" dirty="0">
                <a:solidFill>
                  <a:schemeClr val="tx1"/>
                </a:solidFill>
              </a:rPr>
              <a:t>。</a:t>
            </a:r>
            <a:r>
              <a:rPr lang="zh-TW" altLang="en-US" dirty="0" smtClean="0">
                <a:solidFill>
                  <a:schemeClr val="tx1"/>
                </a:solidFill>
              </a:rPr>
              <a:t>之後再</a:t>
            </a:r>
            <a:r>
              <a:rPr lang="zh-TW" altLang="en-US" dirty="0">
                <a:solidFill>
                  <a:schemeClr val="tx1"/>
                </a:solidFill>
              </a:rPr>
              <a:t>思考，如何知道學生達成了這些目標</a:t>
            </a:r>
            <a:r>
              <a:rPr lang="en-US" altLang="zh-TW" dirty="0">
                <a:solidFill>
                  <a:schemeClr val="tx1"/>
                </a:solidFill>
              </a:rPr>
              <a:t>—</a:t>
            </a:r>
            <a:r>
              <a:rPr lang="zh-TW" altLang="en-US" dirty="0">
                <a:solidFill>
                  <a:schemeClr val="tx1"/>
                </a:solidFill>
              </a:rPr>
              <a:t>使用評量或考試</a:t>
            </a:r>
            <a:r>
              <a:rPr lang="zh-TW" altLang="en-US" dirty="0" smtClean="0">
                <a:solidFill>
                  <a:schemeClr val="tx1"/>
                </a:solidFill>
              </a:rPr>
              <a:t>，再</a:t>
            </a:r>
            <a:r>
              <a:rPr lang="zh-TW" altLang="en-US" dirty="0">
                <a:solidFill>
                  <a:schemeClr val="tx1"/>
                </a:solidFill>
              </a:rPr>
              <a:t>據以安排對應的評量方式。舉例來說，</a:t>
            </a:r>
            <a:r>
              <a:rPr lang="zh-TW" altLang="en-US" dirty="0" smtClean="0">
                <a:solidFill>
                  <a:schemeClr val="tx1"/>
                </a:solidFill>
              </a:rPr>
              <a:t>若勾</a:t>
            </a:r>
            <a:r>
              <a:rPr lang="zh-TW" altLang="en-US" dirty="0">
                <a:solidFill>
                  <a:schemeClr val="tx1"/>
                </a:solidFill>
              </a:rPr>
              <a:t>選語文能力</a:t>
            </a:r>
            <a:r>
              <a:rPr lang="zh-TW" altLang="en-US" dirty="0" smtClean="0">
                <a:solidFill>
                  <a:schemeClr val="tx1"/>
                </a:solidFill>
              </a:rPr>
              <a:t>，可能</a:t>
            </a:r>
            <a:r>
              <a:rPr lang="zh-TW" altLang="en-US" dirty="0">
                <a:solidFill>
                  <a:schemeClr val="tx1"/>
                </a:solidFill>
              </a:rPr>
              <a:t>會安排口頭報告或書面報告等</a:t>
            </a:r>
            <a:r>
              <a:rPr lang="zh-TW" altLang="en-US" dirty="0" smtClean="0">
                <a:solidFill>
                  <a:schemeClr val="tx1"/>
                </a:solidFill>
              </a:rPr>
              <a:t>。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zh-TW" altLang="en-US" dirty="0" smtClean="0">
                <a:solidFill>
                  <a:schemeClr val="tx1"/>
                </a:solidFill>
              </a:rPr>
              <a:t>課程目標</a:t>
            </a:r>
            <a:r>
              <a:rPr lang="zh-TW" altLang="en-US" dirty="0">
                <a:solidFill>
                  <a:schemeClr val="tx1"/>
                </a:solidFill>
              </a:rPr>
              <a:t>，</a:t>
            </a:r>
            <a:r>
              <a:rPr lang="zh-TW" altLang="en-US" dirty="0" smtClean="0">
                <a:solidFill>
                  <a:schemeClr val="tx1"/>
                </a:solidFill>
              </a:rPr>
              <a:t>最後會與評量</a:t>
            </a:r>
            <a:r>
              <a:rPr lang="zh-TW" altLang="en-US" dirty="0">
                <a:solidFill>
                  <a:schemeClr val="tx1"/>
                </a:solidFill>
              </a:rPr>
              <a:t>方式有對應的關係</a:t>
            </a:r>
            <a:r>
              <a:rPr lang="en-US" altLang="zh-TW" dirty="0">
                <a:solidFill>
                  <a:schemeClr val="tx1"/>
                </a:solidFill>
              </a:rPr>
              <a:t>(alignment)</a:t>
            </a:r>
            <a:r>
              <a:rPr lang="zh-TW" altLang="en-US" dirty="0">
                <a:solidFill>
                  <a:schemeClr val="tx1"/>
                </a:solidFill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94452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chemeClr val="tx1"/>
                </a:solidFill>
              </a:rPr>
              <a:t>課程</a:t>
            </a:r>
            <a:r>
              <a:rPr lang="zh-TW" altLang="zh-TW" b="1" dirty="0" smtClean="0">
                <a:solidFill>
                  <a:schemeClr val="tx1"/>
                </a:solidFill>
              </a:rPr>
              <a:t>學習</a:t>
            </a:r>
            <a:r>
              <a:rPr lang="en-US" altLang="zh-TW" b="1" dirty="0" smtClean="0">
                <a:solidFill>
                  <a:schemeClr val="tx1"/>
                </a:solidFill>
              </a:rPr>
              <a:t>(</a:t>
            </a:r>
            <a:r>
              <a:rPr lang="zh-TW" altLang="en-US" b="1" dirty="0" smtClean="0">
                <a:solidFill>
                  <a:schemeClr val="tx1"/>
                </a:solidFill>
              </a:rPr>
              <a:t>教學</a:t>
            </a:r>
            <a:r>
              <a:rPr lang="en-US" altLang="zh-TW" b="1" dirty="0" smtClean="0">
                <a:solidFill>
                  <a:schemeClr val="tx1"/>
                </a:solidFill>
              </a:rPr>
              <a:t>)</a:t>
            </a:r>
            <a:r>
              <a:rPr lang="zh-TW" altLang="zh-TW" b="1" dirty="0" smtClean="0">
                <a:solidFill>
                  <a:schemeClr val="tx1"/>
                </a:solidFill>
              </a:rPr>
              <a:t>目標</a:t>
            </a:r>
            <a:r>
              <a:rPr lang="en-US" altLang="zh-TW" b="1" dirty="0" smtClean="0">
                <a:solidFill>
                  <a:schemeClr val="tx1"/>
                </a:solidFill>
              </a:rPr>
              <a:t> </a:t>
            </a:r>
            <a:r>
              <a:rPr lang="en-US" altLang="zh-TW" b="1" dirty="0">
                <a:solidFill>
                  <a:schemeClr val="tx1"/>
                </a:solidFill>
              </a:rPr>
              <a:t>Course Objectives</a:t>
            </a:r>
            <a:endParaRPr lang="zh-TW" altLang="zh-TW" dirty="0">
              <a:solidFill>
                <a:schemeClr val="tx1"/>
              </a:solidFill>
            </a:endParaRPr>
          </a:p>
          <a:p>
            <a:r>
              <a:rPr lang="en-US" altLang="zh-TW" dirty="0">
                <a:solidFill>
                  <a:schemeClr val="tx1"/>
                </a:solidFill>
              </a:rPr>
              <a:t>·  </a:t>
            </a:r>
            <a:r>
              <a:rPr lang="zh-TW" altLang="zh-TW" b="1" dirty="0">
                <a:solidFill>
                  <a:schemeClr val="tx1"/>
                </a:solidFill>
              </a:rPr>
              <a:t>瞭解</a:t>
            </a:r>
            <a:r>
              <a:rPr lang="zh-TW" altLang="zh-TW" dirty="0">
                <a:solidFill>
                  <a:schemeClr val="tx1"/>
                </a:solidFill>
              </a:rPr>
              <a:t>社會裡邊緣主體的聲音、與生命經驗。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·  </a:t>
            </a:r>
            <a:r>
              <a:rPr lang="zh-TW" altLang="zh-TW" b="1" dirty="0">
                <a:solidFill>
                  <a:schemeClr val="tx1"/>
                </a:solidFill>
              </a:rPr>
              <a:t>了解</a:t>
            </a:r>
            <a:r>
              <a:rPr lang="zh-TW" altLang="zh-TW" dirty="0">
                <a:solidFill>
                  <a:schemeClr val="tx1"/>
                </a:solidFill>
              </a:rPr>
              <a:t>身體與性別的關係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·  </a:t>
            </a:r>
            <a:r>
              <a:rPr lang="zh-TW" altLang="zh-TW" dirty="0">
                <a:solidFill>
                  <a:schemeClr val="tx1"/>
                </a:solidFill>
              </a:rPr>
              <a:t>學習性別觀點的分析，並</a:t>
            </a:r>
            <a:r>
              <a:rPr lang="zh-TW" altLang="zh-TW" b="1" dirty="0">
                <a:solidFill>
                  <a:schemeClr val="tx1"/>
                </a:solidFill>
              </a:rPr>
              <a:t>轉化</a:t>
            </a:r>
            <a:r>
              <a:rPr lang="zh-TW" altLang="zh-TW" dirty="0">
                <a:solidFill>
                  <a:schemeClr val="tx1"/>
                </a:solidFill>
              </a:rPr>
              <a:t>其原有知識架構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·  </a:t>
            </a:r>
            <a:r>
              <a:rPr lang="zh-TW" altLang="zh-TW" dirty="0">
                <a:solidFill>
                  <a:schemeClr val="tx1"/>
                </a:solidFill>
              </a:rPr>
              <a:t>嘗試有別於主流觀點的性別</a:t>
            </a:r>
            <a:r>
              <a:rPr lang="zh-TW" altLang="zh-TW" b="1" dirty="0">
                <a:solidFill>
                  <a:schemeClr val="tx1"/>
                </a:solidFill>
              </a:rPr>
              <a:t>實作</a:t>
            </a:r>
            <a:r>
              <a:rPr lang="zh-TW" altLang="zh-TW" dirty="0">
                <a:solidFill>
                  <a:schemeClr val="tx1"/>
                </a:solidFill>
              </a:rPr>
              <a:t>與展演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814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3611016"/>
              </p:ext>
            </p:extLst>
          </p:nvPr>
        </p:nvGraphicFramePr>
        <p:xfrm>
          <a:off x="1115616" y="476672"/>
          <a:ext cx="6624737" cy="59106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1567"/>
                <a:gridCol w="2130841"/>
                <a:gridCol w="2952329"/>
              </a:tblGrid>
              <a:tr h="1875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862" marR="428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素養</a:t>
                      </a:r>
                      <a:r>
                        <a:rPr lang="en-US" sz="1400" kern="100">
                          <a:effectLst/>
                        </a:rPr>
                        <a:t>&amp;</a:t>
                      </a:r>
                      <a:r>
                        <a:rPr lang="zh-TW" sz="1400" kern="100">
                          <a:effectLst/>
                        </a:rPr>
                        <a:t>能力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862" marR="428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內容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862" marR="42862" marT="0" marB="0"/>
                </a:tc>
              </a:tr>
              <a:tr h="1016342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六大基本素養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Principal literacies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862" marR="4286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文化素養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Cultural Literacy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862" marR="4286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學生能接納多元觀點及珍愛文化多樣性。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Students will be able to appreciate multiple perspectives and cultural diversity.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862" marR="42862" marT="0" marB="0" anchor="ctr"/>
                </a:tc>
              </a:tr>
              <a:tr h="84695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歷史意識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Historical awareness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862" marR="4286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學生能理解歷史背景如何影響現在。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Students will understand history and its impacts on the present.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862" marR="42862" marT="0" marB="0" anchor="ctr"/>
                </a:tc>
              </a:tr>
              <a:tr h="84695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藝術涵養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Art literacy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862" marR="4286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學生能對美感有所體悟，並能發展創意。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Students will be able to appreciate the arts and develop creativities.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862" marR="42862" marT="0" marB="0" anchor="ctr"/>
                </a:tc>
              </a:tr>
              <a:tr h="101634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公民素養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Civic literacy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862" marR="4286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學生能獲得人權、民主法治及國家憲政等基本理念。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Students will be able to understand issues of human rights, democracy, legal and political systems.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862" marR="42862" marT="0" marB="0" anchor="ctr"/>
                </a:tc>
              </a:tr>
              <a:tr h="67756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國際視野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Global vision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862" marR="4286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學生能了解當代局勢等議題。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Students will be able to understand major global issues.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862" marR="42862" marT="0" marB="0" anchor="ctr"/>
                </a:tc>
              </a:tr>
              <a:tr h="118573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生命關懷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Concerns of life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862" marR="4286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學生能發展生命關懷的情操及瞭解人與自然的互動關係。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Students will be able to respect for life and understand the interaction between the environment and humans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862" marR="42862" marT="0" marB="0" anchor="ctr"/>
                </a:tc>
              </a:tr>
            </a:tbl>
          </a:graphicData>
        </a:graphic>
      </p:graphicFrame>
      <p:cxnSp>
        <p:nvCxnSpPr>
          <p:cNvPr id="6" name="直線單箭頭接點 5"/>
          <p:cNvCxnSpPr/>
          <p:nvPr/>
        </p:nvCxnSpPr>
        <p:spPr>
          <a:xfrm>
            <a:off x="4283968" y="1192695"/>
            <a:ext cx="0" cy="4320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31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1792329"/>
              </p:ext>
            </p:extLst>
          </p:nvPr>
        </p:nvGraphicFramePr>
        <p:xfrm>
          <a:off x="971600" y="497366"/>
          <a:ext cx="6984775" cy="61162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5347"/>
                <a:gridCol w="2335093"/>
                <a:gridCol w="3024335"/>
              </a:tblGrid>
              <a:tr h="995650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六大核心能力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Core competences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5541" marR="4554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語文欣賞及運用能力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To use language skills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5541" marR="4554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學生具有中文及國際語文的欣賞、表達及寫作能力。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Students will be able to use language skills effectively both in Chinese and foreign languages. 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5541" marR="45541" marT="0" marB="0" anchor="ctr"/>
                </a:tc>
              </a:tr>
              <a:tr h="9956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慎思明辨能力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To think critically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5541" marR="4554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學生能定義問題、尋找及分析資訊並創意解決。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Students will be able to identify problems, gather and analyze information and find solutions creatively.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5541" marR="45541" marT="0" marB="0" anchor="ctr"/>
                </a:tc>
              </a:tr>
              <a:tr h="9956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跨領域能力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To cross disciplinary boundaries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5541" marR="4554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學生能應用來自各領域之知識到特定的問題情境。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Students will be able to integrate knowledge from a variety of courses and to apply to specific situations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5541" marR="45541" marT="0" marB="0" anchor="ctr"/>
                </a:tc>
              </a:tr>
              <a:tr h="82970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社會變遷因應能力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To adapt to social change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5541" marR="4554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學生能終身學習以因應變化。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Students will be able to do lifelong learning and respond constructively to change.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5541" marR="45541" marT="0" marB="0" anchor="ctr"/>
                </a:tc>
              </a:tr>
              <a:tr h="9956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生活實踐能力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To practice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5541" marR="4554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學生能應用知識並積極參與社會。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Students will be able to put their knowledge into practice and actively participate in  society.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5541" marR="45541" marT="0" marB="0" anchor="ctr"/>
                </a:tc>
              </a:tr>
              <a:tr h="66376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創新與領導能力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To innovate and lead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5541" marR="4554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學生能創新與合作領導。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Students will be able to work collaboratively with others to solve problems innovatively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5541" marR="4554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911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764704"/>
            <a:ext cx="8496944" cy="3886200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想像一下</a:t>
            </a:r>
            <a:r>
              <a:rPr lang="zh-TW" altLang="en-US" dirty="0" smtClean="0">
                <a:solidFill>
                  <a:schemeClr val="tx1"/>
                </a:solidFill>
                <a:latin typeface="新細明體"/>
                <a:ea typeface="新細明體"/>
              </a:rPr>
              <a:t>：</a:t>
            </a:r>
            <a:endParaRPr lang="en-US" altLang="zh-TW" dirty="0" smtClean="0">
              <a:solidFill>
                <a:schemeClr val="tx1"/>
              </a:solidFill>
              <a:latin typeface="新細明體"/>
              <a:ea typeface="新細明體"/>
            </a:endParaRPr>
          </a:p>
          <a:p>
            <a:endParaRPr lang="en-US" altLang="zh-TW" dirty="0" smtClean="0">
              <a:solidFill>
                <a:schemeClr val="tx1"/>
              </a:solidFill>
              <a:latin typeface="新細明體"/>
              <a:ea typeface="新細明體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tx1"/>
                </a:solidFill>
              </a:rPr>
              <a:t>1.</a:t>
            </a:r>
            <a:r>
              <a:rPr lang="zh-TW" altLang="en-US" dirty="0" smtClean="0">
                <a:solidFill>
                  <a:schemeClr val="tx1"/>
                </a:solidFill>
              </a:rPr>
              <a:t>如果學生在此領域唯一會修的一門課</a:t>
            </a:r>
            <a:r>
              <a:rPr lang="zh-TW" altLang="en-US" dirty="0" smtClean="0">
                <a:solidFill>
                  <a:schemeClr val="tx1"/>
                </a:solidFill>
                <a:latin typeface="新細明體"/>
                <a:ea typeface="新細明體"/>
              </a:rPr>
              <a:t>，你希望他</a:t>
            </a:r>
            <a:r>
              <a:rPr lang="en-US" altLang="zh-TW" dirty="0" smtClean="0">
                <a:solidFill>
                  <a:schemeClr val="tx1"/>
                </a:solidFill>
                <a:latin typeface="新細明體"/>
                <a:ea typeface="新細明體"/>
              </a:rPr>
              <a:t>/</a:t>
            </a:r>
            <a:r>
              <a:rPr lang="zh-TW" altLang="en-US" dirty="0" smtClean="0">
                <a:solidFill>
                  <a:schemeClr val="tx1"/>
                </a:solidFill>
                <a:latin typeface="新細明體"/>
                <a:ea typeface="新細明體"/>
              </a:rPr>
              <a:t>她</a:t>
            </a:r>
            <a:r>
              <a:rPr lang="zh-TW" altLang="en-US" b="1" dirty="0" smtClean="0">
                <a:solidFill>
                  <a:schemeClr val="tx1"/>
                </a:solidFill>
                <a:latin typeface="新細明體"/>
                <a:ea typeface="新細明體"/>
              </a:rPr>
              <a:t>記住</a:t>
            </a:r>
            <a:r>
              <a:rPr lang="zh-TW" altLang="en-US" dirty="0" smtClean="0">
                <a:solidFill>
                  <a:schemeClr val="tx1"/>
                </a:solidFill>
                <a:latin typeface="新細明體"/>
                <a:ea typeface="新細明體"/>
              </a:rPr>
              <a:t>什麼？</a:t>
            </a:r>
            <a:endParaRPr lang="en-US" altLang="zh-TW" dirty="0" smtClean="0">
              <a:solidFill>
                <a:schemeClr val="tx1"/>
              </a:solidFill>
              <a:latin typeface="新細明體"/>
              <a:ea typeface="新細明體"/>
            </a:endParaRPr>
          </a:p>
          <a:p>
            <a:pPr marL="0" indent="0">
              <a:buNone/>
            </a:pPr>
            <a:endParaRPr lang="en-US" altLang="zh-TW" dirty="0" smtClean="0">
              <a:solidFill>
                <a:schemeClr val="tx1"/>
              </a:solidFill>
              <a:latin typeface="新細明體"/>
              <a:ea typeface="新細明體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tx1"/>
                </a:solidFill>
              </a:rPr>
              <a:t>2.</a:t>
            </a:r>
            <a:r>
              <a:rPr lang="zh-TW" altLang="en-US" dirty="0" smtClean="0">
                <a:solidFill>
                  <a:schemeClr val="tx1"/>
                </a:solidFill>
              </a:rPr>
              <a:t>如果學生興趣不高</a:t>
            </a:r>
            <a:r>
              <a:rPr lang="zh-TW" altLang="en-US" dirty="0" smtClean="0">
                <a:solidFill>
                  <a:schemeClr val="tx1"/>
                </a:solidFill>
                <a:latin typeface="新細明體"/>
                <a:ea typeface="新細明體"/>
              </a:rPr>
              <a:t>，你想對她</a:t>
            </a:r>
            <a:r>
              <a:rPr lang="en-US" altLang="zh-TW" dirty="0" smtClean="0">
                <a:solidFill>
                  <a:schemeClr val="tx1"/>
                </a:solidFill>
                <a:latin typeface="新細明體"/>
                <a:ea typeface="新細明體"/>
              </a:rPr>
              <a:t>/</a:t>
            </a:r>
            <a:r>
              <a:rPr lang="zh-TW" altLang="en-US" dirty="0" smtClean="0">
                <a:solidFill>
                  <a:schemeClr val="tx1"/>
                </a:solidFill>
                <a:latin typeface="新細明體"/>
                <a:ea typeface="新細明體"/>
              </a:rPr>
              <a:t>他產生什麼</a:t>
            </a:r>
            <a:r>
              <a:rPr lang="zh-TW" altLang="en-US" b="1" dirty="0" smtClean="0">
                <a:solidFill>
                  <a:schemeClr val="tx1"/>
                </a:solidFill>
                <a:latin typeface="新細明體"/>
                <a:ea typeface="新細明體"/>
              </a:rPr>
              <a:t>持久的影響</a:t>
            </a:r>
            <a:r>
              <a:rPr lang="zh-TW" altLang="en-US" dirty="0" smtClean="0">
                <a:solidFill>
                  <a:schemeClr val="tx1"/>
                </a:solidFill>
                <a:latin typeface="新細明體"/>
                <a:ea typeface="新細明體"/>
              </a:rPr>
              <a:t>？</a:t>
            </a:r>
            <a:endParaRPr lang="en-US" altLang="zh-TW" dirty="0" smtClean="0">
              <a:solidFill>
                <a:schemeClr val="tx1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866359"/>
            <a:ext cx="4083442" cy="306578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947417"/>
            <a:ext cx="3727124" cy="275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4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"Would you tell me, please, which way I ought to go from here?"</a:t>
            </a:r>
            <a:br>
              <a:rPr lang="en-US" altLang="zh-TW" dirty="0">
                <a:solidFill>
                  <a:schemeClr val="tx1"/>
                </a:solidFill>
              </a:rPr>
            </a:br>
            <a:r>
              <a:rPr lang="en-US" altLang="zh-TW" dirty="0">
                <a:solidFill>
                  <a:schemeClr val="tx1"/>
                </a:solidFill>
              </a:rPr>
              <a:t>"That depends a good deal on where you want to get to, "said the Cat.</a:t>
            </a:r>
            <a:br>
              <a:rPr lang="en-US" altLang="zh-TW" dirty="0">
                <a:solidFill>
                  <a:schemeClr val="tx1"/>
                </a:solidFill>
              </a:rPr>
            </a:br>
            <a:r>
              <a:rPr lang="en-US" altLang="zh-TW" dirty="0">
                <a:solidFill>
                  <a:schemeClr val="tx1"/>
                </a:solidFill>
              </a:rPr>
              <a:t>"I don't much care where---" said Alice.</a:t>
            </a:r>
            <a:br>
              <a:rPr lang="en-US" altLang="zh-TW" dirty="0">
                <a:solidFill>
                  <a:schemeClr val="tx1"/>
                </a:solidFill>
              </a:rPr>
            </a:br>
            <a:r>
              <a:rPr lang="en-US" altLang="zh-TW" dirty="0">
                <a:solidFill>
                  <a:schemeClr val="tx1"/>
                </a:solidFill>
              </a:rPr>
              <a:t>"Then it doesn't matter which way you go," said the Cat.</a:t>
            </a:r>
            <a:br>
              <a:rPr lang="en-US" altLang="zh-TW" dirty="0">
                <a:solidFill>
                  <a:schemeClr val="tx1"/>
                </a:solidFill>
              </a:rPr>
            </a:br>
            <a:r>
              <a:rPr lang="en-US" altLang="zh-TW" dirty="0" smtClean="0">
                <a:solidFill>
                  <a:schemeClr val="tx1"/>
                </a:solidFill>
              </a:rPr>
              <a:t>--</a:t>
            </a:r>
            <a:r>
              <a:rPr lang="zh-TW" altLang="en-US" dirty="0" smtClean="0">
                <a:solidFill>
                  <a:schemeClr val="tx1"/>
                </a:solidFill>
              </a:rPr>
              <a:t>愛</a:t>
            </a:r>
            <a:r>
              <a:rPr lang="zh-TW" altLang="en-US" dirty="0">
                <a:solidFill>
                  <a:schemeClr val="tx1"/>
                </a:solidFill>
              </a:rPr>
              <a:t>麗絲漫遊奇境</a:t>
            </a:r>
            <a:br>
              <a:rPr lang="zh-TW" altLang="en-US" dirty="0">
                <a:solidFill>
                  <a:schemeClr val="tx1"/>
                </a:solidFill>
              </a:rPr>
            </a:br>
            <a:r>
              <a:rPr lang="en-US" altLang="zh-TW" dirty="0">
                <a:solidFill>
                  <a:schemeClr val="tx1"/>
                </a:solidFill>
              </a:rPr>
              <a:t>(</a:t>
            </a:r>
            <a:r>
              <a:rPr lang="zh-TW" altLang="en-US" dirty="0">
                <a:solidFill>
                  <a:schemeClr val="tx1"/>
                </a:solidFill>
              </a:rPr>
              <a:t>如果你不知道你要去哪裏，那麼你現在在哪裡一點也不重要。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93096"/>
            <a:ext cx="3585991" cy="193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68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764704"/>
            <a:ext cx="8496944" cy="5616624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tx1"/>
                </a:solidFill>
                <a:ea typeface="新細明體"/>
              </a:rPr>
              <a:t>Pedagogical Goals in Harvard’s  General Education</a:t>
            </a:r>
          </a:p>
          <a:p>
            <a:endParaRPr lang="en-US" altLang="zh-TW" dirty="0" smtClean="0">
              <a:solidFill>
                <a:schemeClr val="tx1"/>
              </a:solidFill>
              <a:latin typeface="新細明體"/>
              <a:ea typeface="新細明體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tx1"/>
                </a:solidFill>
              </a:rPr>
              <a:t>1.To present a </a:t>
            </a:r>
            <a:r>
              <a:rPr lang="en-US" altLang="zh-TW" dirty="0" smtClean="0">
                <a:solidFill>
                  <a:srgbClr val="FF0000"/>
                </a:solidFill>
              </a:rPr>
              <a:t>wide range </a:t>
            </a:r>
            <a:r>
              <a:rPr lang="en-US" altLang="zh-TW" dirty="0" smtClean="0">
                <a:solidFill>
                  <a:schemeClr val="tx1"/>
                </a:solidFill>
              </a:rPr>
              <a:t>of material, rather than focus in depth.</a:t>
            </a:r>
            <a:endParaRPr lang="en-US" altLang="zh-TW" dirty="0" smtClean="0">
              <a:solidFill>
                <a:schemeClr val="tx1"/>
              </a:solidFill>
              <a:latin typeface="新細明體"/>
              <a:ea typeface="新細明體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tx1"/>
                </a:solidFill>
              </a:rPr>
              <a:t>2.To help students learn how to </a:t>
            </a:r>
            <a:r>
              <a:rPr lang="en-US" altLang="zh-TW" dirty="0" smtClean="0">
                <a:solidFill>
                  <a:srgbClr val="FF0000"/>
                </a:solidFill>
              </a:rPr>
              <a:t>use abstract conceptual knowledge</a:t>
            </a:r>
            <a:r>
              <a:rPr lang="en-US" altLang="zh-TW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tx1"/>
                </a:solidFill>
              </a:rPr>
              <a:t>3. The coursework makes a difference to the people they will become and the lives they will lead </a:t>
            </a:r>
            <a:r>
              <a:rPr lang="en-US" altLang="zh-TW" u="sng" dirty="0" smtClean="0">
                <a:solidFill>
                  <a:schemeClr val="tx1"/>
                </a:solidFill>
              </a:rPr>
              <a:t>after college</a:t>
            </a:r>
            <a:r>
              <a:rPr lang="en-US" altLang="zh-TW" dirty="0" smtClean="0">
                <a:solidFill>
                  <a:schemeClr val="tx1"/>
                </a:solidFill>
              </a:rPr>
              <a:t>.   </a:t>
            </a:r>
            <a:r>
              <a:rPr lang="en-US" altLang="zh-TW" sz="2000" dirty="0" smtClean="0">
                <a:solidFill>
                  <a:schemeClr val="tx1"/>
                </a:solidFill>
              </a:rPr>
              <a:t>Throughout lives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tx1"/>
                </a:solidFill>
              </a:rPr>
              <a:t>4. To be taught, to the extent practicable, in </a:t>
            </a:r>
            <a:r>
              <a:rPr lang="en-US" altLang="zh-TW" dirty="0" smtClean="0">
                <a:solidFill>
                  <a:srgbClr val="FF0000"/>
                </a:solidFill>
              </a:rPr>
              <a:t>interactive formats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tx1"/>
                </a:solidFill>
              </a:rPr>
              <a:t>5. To strive to </a:t>
            </a:r>
            <a:r>
              <a:rPr lang="en-US" altLang="zh-TW" dirty="0" smtClean="0">
                <a:solidFill>
                  <a:srgbClr val="FF0000"/>
                </a:solidFill>
              </a:rPr>
              <a:t>apply</a:t>
            </a:r>
            <a:r>
              <a:rPr lang="en-US" altLang="zh-TW" dirty="0" smtClean="0">
                <a:solidFill>
                  <a:schemeClr val="tx1"/>
                </a:solidFill>
              </a:rPr>
              <a:t> the basic concepts and principles to the solution of concrete problems, the accomplishment of specific tasks, and the creation of actual objects and experiences out of the classroom.</a:t>
            </a:r>
          </a:p>
        </p:txBody>
      </p:sp>
      <p:sp>
        <p:nvSpPr>
          <p:cNvPr id="2" name="圓角矩形圖說文字 1"/>
          <p:cNvSpPr/>
          <p:nvPr/>
        </p:nvSpPr>
        <p:spPr>
          <a:xfrm>
            <a:off x="6444208" y="3501008"/>
            <a:ext cx="2376264" cy="360040"/>
          </a:xfrm>
          <a:prstGeom prst="wedgeRoundRectCallout">
            <a:avLst>
              <a:gd name="adj1" fmla="val -55263"/>
              <a:gd name="adj2" fmla="val 839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110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播下一粒思維的種子，你將收割一種</a:t>
            </a:r>
            <a:r>
              <a:rPr lang="zh-TW" altLang="en-US" dirty="0" smtClean="0">
                <a:solidFill>
                  <a:srgbClr val="FF0000"/>
                </a:solidFill>
              </a:rPr>
              <a:t>行為</a:t>
            </a:r>
            <a:r>
              <a:rPr lang="zh-TW" altLang="en-US" dirty="0" smtClean="0">
                <a:solidFill>
                  <a:schemeClr val="tx1"/>
                </a:solidFill>
              </a:rPr>
              <a:t>；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zh-TW" altLang="en-US" dirty="0">
                <a:solidFill>
                  <a:schemeClr val="tx1"/>
                </a:solidFill>
              </a:rPr>
              <a:t>播下一種行為的</a:t>
            </a:r>
            <a:r>
              <a:rPr lang="zh-TW" altLang="en-US" dirty="0" smtClean="0">
                <a:solidFill>
                  <a:schemeClr val="tx1"/>
                </a:solidFill>
              </a:rPr>
              <a:t>種子，你將收割一種</a:t>
            </a:r>
            <a:r>
              <a:rPr lang="zh-TW" altLang="en-US" dirty="0" smtClean="0">
                <a:solidFill>
                  <a:srgbClr val="FF0000"/>
                </a:solidFill>
              </a:rPr>
              <a:t>習慣</a:t>
            </a:r>
            <a:r>
              <a:rPr lang="zh-TW" altLang="en-US" dirty="0" smtClean="0">
                <a:solidFill>
                  <a:schemeClr val="tx1"/>
                </a:solidFill>
              </a:rPr>
              <a:t>；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zh-TW" altLang="en-US" dirty="0">
                <a:solidFill>
                  <a:schemeClr val="tx1"/>
                </a:solidFill>
              </a:rPr>
              <a:t>播下一粒</a:t>
            </a:r>
            <a:r>
              <a:rPr lang="zh-TW" altLang="en-US" dirty="0" smtClean="0">
                <a:solidFill>
                  <a:schemeClr val="tx1"/>
                </a:solidFill>
              </a:rPr>
              <a:t>習慣，你將收割一種</a:t>
            </a:r>
            <a:r>
              <a:rPr lang="zh-TW" altLang="en-US" dirty="0" smtClean="0">
                <a:solidFill>
                  <a:srgbClr val="FF0000"/>
                </a:solidFill>
              </a:rPr>
              <a:t>人格</a:t>
            </a:r>
            <a:r>
              <a:rPr lang="zh-TW" altLang="en-US" dirty="0" smtClean="0">
                <a:solidFill>
                  <a:schemeClr val="tx1"/>
                </a:solidFill>
              </a:rPr>
              <a:t>；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zh-TW" altLang="en-US" dirty="0">
                <a:solidFill>
                  <a:schemeClr val="tx1"/>
                </a:solidFill>
              </a:rPr>
              <a:t>播下一種</a:t>
            </a:r>
            <a:r>
              <a:rPr lang="zh-TW" altLang="en-US" dirty="0" smtClean="0">
                <a:solidFill>
                  <a:schemeClr val="tx1"/>
                </a:solidFill>
              </a:rPr>
              <a:t>人格，你將收割一種</a:t>
            </a:r>
            <a:r>
              <a:rPr lang="zh-TW" altLang="en-US" dirty="0" smtClean="0">
                <a:solidFill>
                  <a:srgbClr val="FF0000"/>
                </a:solidFill>
              </a:rPr>
              <a:t>命運</a:t>
            </a:r>
            <a:r>
              <a:rPr lang="zh-TW" altLang="en-US" dirty="0" smtClean="0">
                <a:solidFill>
                  <a:schemeClr val="tx1"/>
                </a:solidFill>
              </a:rPr>
              <a:t>。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zh-TW" altLang="en-US" dirty="0" smtClean="0">
                <a:solidFill>
                  <a:schemeClr val="tx1"/>
                </a:solidFill>
              </a:rPr>
              <a:t>                                  </a:t>
            </a:r>
            <a:r>
              <a:rPr lang="en-US" altLang="zh-TW" dirty="0" smtClean="0">
                <a:solidFill>
                  <a:schemeClr val="tx1"/>
                </a:solidFill>
              </a:rPr>
              <a:t>--MQ</a:t>
            </a:r>
            <a:r>
              <a:rPr lang="zh-TW" altLang="en-US" dirty="0" smtClean="0">
                <a:solidFill>
                  <a:schemeClr val="tx1"/>
                </a:solidFill>
              </a:rPr>
              <a:t>百分百開發道德智商完全手冊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70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答案就在空氣中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</a:rPr>
              <a:t>為什麼某些學校的老師</a:t>
            </a:r>
            <a:r>
              <a:rPr lang="zh-TW" altLang="en-US" dirty="0" smtClean="0">
                <a:solidFill>
                  <a:schemeClr val="tx1"/>
                </a:solidFill>
              </a:rPr>
              <a:t>，較能深入了解學生學習成效，而其他學校則否</a:t>
            </a:r>
            <a:r>
              <a:rPr lang="en-US" altLang="zh-TW" dirty="0" smtClean="0">
                <a:solidFill>
                  <a:schemeClr val="tx1"/>
                </a:solidFill>
              </a:rPr>
              <a:t>?</a:t>
            </a:r>
          </a:p>
          <a:p>
            <a:r>
              <a:rPr lang="zh-TW" altLang="en-US" dirty="0">
                <a:solidFill>
                  <a:schemeClr val="tx1"/>
                </a:solidFill>
              </a:rPr>
              <a:t>那是綜合了</a:t>
            </a:r>
            <a:r>
              <a:rPr lang="zh-TW" altLang="en-US" u="sng" dirty="0">
                <a:solidFill>
                  <a:schemeClr val="tx1"/>
                </a:solidFill>
              </a:rPr>
              <a:t>學校</a:t>
            </a:r>
            <a:r>
              <a:rPr lang="zh-TW" altLang="en-US" u="sng" dirty="0" smtClean="0">
                <a:solidFill>
                  <a:schemeClr val="tx1"/>
                </a:solidFill>
              </a:rPr>
              <a:t>傳統</a:t>
            </a:r>
            <a:r>
              <a:rPr lang="zh-TW" altLang="en-US" dirty="0" smtClean="0">
                <a:solidFill>
                  <a:schemeClr val="tx1"/>
                </a:solidFill>
                <a:latin typeface="標楷體"/>
                <a:ea typeface="標楷體"/>
              </a:rPr>
              <a:t>、</a:t>
            </a:r>
            <a:r>
              <a:rPr lang="zh-TW" altLang="en-US" u="sng" dirty="0" smtClean="0">
                <a:solidFill>
                  <a:schemeClr val="tx1"/>
                </a:solidFill>
              </a:rPr>
              <a:t>教師價值觀</a:t>
            </a:r>
            <a:r>
              <a:rPr lang="zh-TW" altLang="en-US" dirty="0" smtClean="0">
                <a:solidFill>
                  <a:schemeClr val="tx1"/>
                </a:solidFill>
                <a:latin typeface="標楷體"/>
                <a:ea typeface="標楷體"/>
              </a:rPr>
              <a:t>、</a:t>
            </a:r>
            <a:r>
              <a:rPr lang="zh-TW" altLang="en-US" u="sng" dirty="0" smtClean="0">
                <a:solidFill>
                  <a:schemeClr val="tx1"/>
                </a:solidFill>
              </a:rPr>
              <a:t>學生</a:t>
            </a:r>
            <a:r>
              <a:rPr lang="zh-TW" altLang="en-US" u="sng" dirty="0" smtClean="0">
                <a:solidFill>
                  <a:schemeClr val="tx1"/>
                </a:solidFill>
              </a:rPr>
              <a:t>期望</a:t>
            </a:r>
            <a:r>
              <a:rPr lang="zh-TW" altLang="en-US" dirty="0" smtClean="0">
                <a:solidFill>
                  <a:schemeClr val="tx1"/>
                </a:solidFill>
              </a:rPr>
              <a:t>的結果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zh-TW" altLang="en-US" dirty="0">
                <a:solidFill>
                  <a:schemeClr val="tx1"/>
                </a:solidFill>
              </a:rPr>
              <a:t>教師作為校園文化的締造</a:t>
            </a:r>
            <a:r>
              <a:rPr lang="zh-TW" altLang="en-US" dirty="0" smtClean="0">
                <a:solidFill>
                  <a:schemeClr val="tx1"/>
                </a:solidFill>
              </a:rPr>
              <a:t>者，努力不懈在各種場合鼓勵學生。               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zh-TW" altLang="en-US" dirty="0" smtClean="0">
                <a:solidFill>
                  <a:schemeClr val="tx1"/>
                </a:solidFill>
              </a:rPr>
              <a:t>                                   </a:t>
            </a:r>
            <a:r>
              <a:rPr lang="en-US" altLang="zh-TW" dirty="0" smtClean="0">
                <a:solidFill>
                  <a:schemeClr val="tx1"/>
                </a:solidFill>
              </a:rPr>
              <a:t>--</a:t>
            </a:r>
            <a:r>
              <a:rPr lang="zh-TW" altLang="en-US" dirty="0" smtClean="0">
                <a:solidFill>
                  <a:schemeClr val="tx1"/>
                </a:solidFill>
              </a:rPr>
              <a:t>哈佛經驗</a:t>
            </a:r>
            <a:r>
              <a:rPr lang="en-US" altLang="zh-TW" dirty="0" smtClean="0">
                <a:solidFill>
                  <a:schemeClr val="tx1"/>
                </a:solidFill>
              </a:rPr>
              <a:t>:</a:t>
            </a:r>
            <a:r>
              <a:rPr lang="zh-TW" altLang="en-US" dirty="0" smtClean="0">
                <a:solidFill>
                  <a:schemeClr val="tx1"/>
                </a:solidFill>
              </a:rPr>
              <a:t> 如何讀大學 </a:t>
            </a:r>
            <a:r>
              <a:rPr lang="en-US" altLang="zh-TW" dirty="0" smtClean="0">
                <a:solidFill>
                  <a:schemeClr val="tx1"/>
                </a:solidFill>
              </a:rPr>
              <a:t>(p.252-253)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3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謝謝聆聽</a:t>
            </a:r>
            <a:r>
              <a:rPr lang="en-US" altLang="zh-TW" dirty="0" smtClean="0"/>
              <a:t>!</a:t>
            </a:r>
            <a:r>
              <a:rPr lang="zh-TW" altLang="en-US" dirty="0" smtClean="0"/>
              <a:t>                 </a:t>
            </a:r>
            <a:r>
              <a:rPr lang="en-US" altLang="zh-TW" dirty="0" smtClean="0"/>
              <a:t>NCKU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2656"/>
            <a:ext cx="7207742" cy="4721697"/>
          </a:xfrm>
          <a:prstGeom prst="flowChartAlternateProcess">
            <a:avLst/>
          </a:prstGeom>
        </p:spPr>
      </p:pic>
    </p:spTree>
    <p:extLst>
      <p:ext uri="{BB962C8B-B14F-4D97-AF65-F5344CB8AC3E}">
        <p14:creationId xmlns:p14="http://schemas.microsoft.com/office/powerpoint/2010/main" val="225474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2564904"/>
            <a:ext cx="6781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/>
              <a:t>課程</a:t>
            </a:r>
            <a:r>
              <a:rPr lang="zh-TW" altLang="en-US" dirty="0" smtClean="0"/>
              <a:t>目標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是</a:t>
            </a:r>
            <a:r>
              <a:rPr lang="zh-TW" altLang="en-US" dirty="0"/>
              <a:t>課程發展</a:t>
            </a:r>
            <a:r>
              <a:rPr lang="zh-TW" altLang="en-US" dirty="0" smtClean="0"/>
              <a:t>的  第一步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025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14476557">
            <a:off x="-288616" y="2063374"/>
            <a:ext cx="2736304" cy="880120"/>
          </a:xfrm>
        </p:spPr>
        <p:txBody>
          <a:bodyPr>
            <a:normAutofit/>
          </a:bodyPr>
          <a:lstStyle/>
          <a:p>
            <a:r>
              <a:rPr lang="zh-TW" altLang="en-US" sz="4400" dirty="0" smtClean="0"/>
              <a:t>生活脈絡</a:t>
            </a:r>
            <a:endParaRPr lang="zh-TW" altLang="en-US" sz="4400" dirty="0"/>
          </a:p>
        </p:txBody>
      </p:sp>
      <p:grpSp>
        <p:nvGrpSpPr>
          <p:cNvPr id="31" name="群組 30"/>
          <p:cNvGrpSpPr/>
          <p:nvPr/>
        </p:nvGrpSpPr>
        <p:grpSpPr>
          <a:xfrm>
            <a:off x="1331640" y="1125332"/>
            <a:ext cx="5832648" cy="4823947"/>
            <a:chOff x="1331640" y="1125332"/>
            <a:chExt cx="5832648" cy="4823947"/>
          </a:xfrm>
        </p:grpSpPr>
        <p:grpSp>
          <p:nvGrpSpPr>
            <p:cNvPr id="21" name="群組 20"/>
            <p:cNvGrpSpPr/>
            <p:nvPr/>
          </p:nvGrpSpPr>
          <p:grpSpPr>
            <a:xfrm>
              <a:off x="1331640" y="1125332"/>
              <a:ext cx="5832648" cy="4823947"/>
              <a:chOff x="1331640" y="1125332"/>
              <a:chExt cx="5832648" cy="4823947"/>
            </a:xfrm>
          </p:grpSpPr>
          <p:sp>
            <p:nvSpPr>
              <p:cNvPr id="22" name="手繪多邊形 21"/>
              <p:cNvSpPr/>
              <p:nvPr/>
            </p:nvSpPr>
            <p:spPr>
              <a:xfrm>
                <a:off x="1331640" y="1125332"/>
                <a:ext cx="5832648" cy="689051"/>
              </a:xfrm>
              <a:custGeom>
                <a:avLst/>
                <a:gdLst>
                  <a:gd name="connsiteX0" fmla="*/ 0 w 4081615"/>
                  <a:gd name="connsiteY0" fmla="*/ 68905 h 689051"/>
                  <a:gd name="connsiteX1" fmla="*/ 68905 w 4081615"/>
                  <a:gd name="connsiteY1" fmla="*/ 0 h 689051"/>
                  <a:gd name="connsiteX2" fmla="*/ 4012710 w 4081615"/>
                  <a:gd name="connsiteY2" fmla="*/ 0 h 689051"/>
                  <a:gd name="connsiteX3" fmla="*/ 4081615 w 4081615"/>
                  <a:gd name="connsiteY3" fmla="*/ 68905 h 689051"/>
                  <a:gd name="connsiteX4" fmla="*/ 4081615 w 4081615"/>
                  <a:gd name="connsiteY4" fmla="*/ 620146 h 689051"/>
                  <a:gd name="connsiteX5" fmla="*/ 4012710 w 4081615"/>
                  <a:gd name="connsiteY5" fmla="*/ 689051 h 689051"/>
                  <a:gd name="connsiteX6" fmla="*/ 68905 w 4081615"/>
                  <a:gd name="connsiteY6" fmla="*/ 689051 h 689051"/>
                  <a:gd name="connsiteX7" fmla="*/ 0 w 4081615"/>
                  <a:gd name="connsiteY7" fmla="*/ 620146 h 689051"/>
                  <a:gd name="connsiteX8" fmla="*/ 0 w 4081615"/>
                  <a:gd name="connsiteY8" fmla="*/ 68905 h 689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81615" h="689051">
                    <a:moveTo>
                      <a:pt x="0" y="68905"/>
                    </a:moveTo>
                    <a:cubicBezTo>
                      <a:pt x="0" y="30850"/>
                      <a:pt x="30850" y="0"/>
                      <a:pt x="68905" y="0"/>
                    </a:cubicBezTo>
                    <a:lnTo>
                      <a:pt x="4012710" y="0"/>
                    </a:lnTo>
                    <a:cubicBezTo>
                      <a:pt x="4050765" y="0"/>
                      <a:pt x="4081615" y="30850"/>
                      <a:pt x="4081615" y="68905"/>
                    </a:cubicBezTo>
                    <a:lnTo>
                      <a:pt x="4081615" y="620146"/>
                    </a:lnTo>
                    <a:cubicBezTo>
                      <a:pt x="4081615" y="658201"/>
                      <a:pt x="4050765" y="689051"/>
                      <a:pt x="4012710" y="689051"/>
                    </a:cubicBezTo>
                    <a:lnTo>
                      <a:pt x="68905" y="689051"/>
                    </a:lnTo>
                    <a:cubicBezTo>
                      <a:pt x="30850" y="689051"/>
                      <a:pt x="0" y="658201"/>
                      <a:pt x="0" y="620146"/>
                    </a:cubicBezTo>
                    <a:lnTo>
                      <a:pt x="0" y="68905"/>
                    </a:lnTo>
                    <a:close/>
                  </a:path>
                </a:pathLst>
              </a:custGeom>
              <a:solidFill>
                <a:schemeClr val="bg2">
                  <a:lumMod val="10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8762" tIns="88762" rIns="88762" bIns="88762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1800" kern="1200" dirty="0" smtClean="0"/>
                  <a:t> 教育宗旨</a:t>
                </a:r>
                <a:r>
                  <a:rPr lang="en-US" altLang="zh-TW" sz="1800" kern="1200" dirty="0" smtClean="0"/>
                  <a:t>(aim)</a:t>
                </a:r>
                <a:r>
                  <a:rPr lang="zh-TW" altLang="en-US" sz="1800" kern="1200" dirty="0" smtClean="0">
                    <a:latin typeface="新細明體"/>
                    <a:ea typeface="新細明體"/>
                  </a:rPr>
                  <a:t>－</a:t>
                </a:r>
                <a:r>
                  <a:rPr lang="zh-TW" altLang="en-US" dirty="0">
                    <a:latin typeface="新細明體"/>
                    <a:ea typeface="新細明體"/>
                  </a:rPr>
                  <a:t>公</a:t>
                </a:r>
                <a:r>
                  <a:rPr lang="zh-TW" altLang="en-US" sz="1800" kern="1200" dirty="0" smtClean="0">
                    <a:latin typeface="新細明體"/>
                    <a:ea typeface="新細明體"/>
                  </a:rPr>
                  <a:t>民</a:t>
                </a:r>
                <a:endParaRPr lang="zh-TW" altLang="en-US" sz="1800" kern="1200" dirty="0"/>
              </a:p>
            </p:txBody>
          </p:sp>
          <p:sp>
            <p:nvSpPr>
              <p:cNvPr id="23" name="手繪多邊形 22"/>
              <p:cNvSpPr/>
              <p:nvPr/>
            </p:nvSpPr>
            <p:spPr>
              <a:xfrm>
                <a:off x="3763630" y="1866974"/>
                <a:ext cx="310074" cy="258395"/>
              </a:xfrm>
              <a:custGeom>
                <a:avLst/>
                <a:gdLst>
                  <a:gd name="connsiteX0" fmla="*/ 0 w 258394"/>
                  <a:gd name="connsiteY0" fmla="*/ 62015 h 310073"/>
                  <a:gd name="connsiteX1" fmla="*/ 129197 w 258394"/>
                  <a:gd name="connsiteY1" fmla="*/ 62015 h 310073"/>
                  <a:gd name="connsiteX2" fmla="*/ 129197 w 258394"/>
                  <a:gd name="connsiteY2" fmla="*/ 0 h 310073"/>
                  <a:gd name="connsiteX3" fmla="*/ 258394 w 258394"/>
                  <a:gd name="connsiteY3" fmla="*/ 155037 h 310073"/>
                  <a:gd name="connsiteX4" fmla="*/ 129197 w 258394"/>
                  <a:gd name="connsiteY4" fmla="*/ 310073 h 310073"/>
                  <a:gd name="connsiteX5" fmla="*/ 129197 w 258394"/>
                  <a:gd name="connsiteY5" fmla="*/ 248058 h 310073"/>
                  <a:gd name="connsiteX6" fmla="*/ 0 w 258394"/>
                  <a:gd name="connsiteY6" fmla="*/ 248058 h 310073"/>
                  <a:gd name="connsiteX7" fmla="*/ 0 w 258394"/>
                  <a:gd name="connsiteY7" fmla="*/ 62015 h 310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8394" h="310073">
                    <a:moveTo>
                      <a:pt x="206715" y="1"/>
                    </a:moveTo>
                    <a:lnTo>
                      <a:pt x="206715" y="155037"/>
                    </a:lnTo>
                    <a:lnTo>
                      <a:pt x="258394" y="155037"/>
                    </a:lnTo>
                    <a:lnTo>
                      <a:pt x="129197" y="310072"/>
                    </a:lnTo>
                    <a:lnTo>
                      <a:pt x="0" y="155037"/>
                    </a:lnTo>
                    <a:lnTo>
                      <a:pt x="51679" y="155037"/>
                    </a:lnTo>
                    <a:lnTo>
                      <a:pt x="51679" y="1"/>
                    </a:lnTo>
                    <a:lnTo>
                      <a:pt x="206715" y="1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z="-80000" prstMaterial="plastic">
                <a:bevelT w="50800" h="50800"/>
                <a:bevelB w="25400" h="2540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2016" tIns="0" rIns="62015" bIns="77519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TW" altLang="en-US" sz="1300" kern="1200"/>
              </a:p>
            </p:txBody>
          </p:sp>
          <p:sp>
            <p:nvSpPr>
              <p:cNvPr id="24" name="手繪多邊形 23"/>
              <p:cNvSpPr/>
              <p:nvPr/>
            </p:nvSpPr>
            <p:spPr>
              <a:xfrm>
                <a:off x="1835696" y="2158909"/>
                <a:ext cx="4968552" cy="689051"/>
              </a:xfrm>
              <a:custGeom>
                <a:avLst/>
                <a:gdLst>
                  <a:gd name="connsiteX0" fmla="*/ 0 w 4081615"/>
                  <a:gd name="connsiteY0" fmla="*/ 68905 h 689051"/>
                  <a:gd name="connsiteX1" fmla="*/ 68905 w 4081615"/>
                  <a:gd name="connsiteY1" fmla="*/ 0 h 689051"/>
                  <a:gd name="connsiteX2" fmla="*/ 4012710 w 4081615"/>
                  <a:gd name="connsiteY2" fmla="*/ 0 h 689051"/>
                  <a:gd name="connsiteX3" fmla="*/ 4081615 w 4081615"/>
                  <a:gd name="connsiteY3" fmla="*/ 68905 h 689051"/>
                  <a:gd name="connsiteX4" fmla="*/ 4081615 w 4081615"/>
                  <a:gd name="connsiteY4" fmla="*/ 620146 h 689051"/>
                  <a:gd name="connsiteX5" fmla="*/ 4012710 w 4081615"/>
                  <a:gd name="connsiteY5" fmla="*/ 689051 h 689051"/>
                  <a:gd name="connsiteX6" fmla="*/ 68905 w 4081615"/>
                  <a:gd name="connsiteY6" fmla="*/ 689051 h 689051"/>
                  <a:gd name="connsiteX7" fmla="*/ 0 w 4081615"/>
                  <a:gd name="connsiteY7" fmla="*/ 620146 h 689051"/>
                  <a:gd name="connsiteX8" fmla="*/ 0 w 4081615"/>
                  <a:gd name="connsiteY8" fmla="*/ 68905 h 689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81615" h="689051">
                    <a:moveTo>
                      <a:pt x="0" y="68905"/>
                    </a:moveTo>
                    <a:cubicBezTo>
                      <a:pt x="0" y="30850"/>
                      <a:pt x="30850" y="0"/>
                      <a:pt x="68905" y="0"/>
                    </a:cubicBezTo>
                    <a:lnTo>
                      <a:pt x="4012710" y="0"/>
                    </a:lnTo>
                    <a:cubicBezTo>
                      <a:pt x="4050765" y="0"/>
                      <a:pt x="4081615" y="30850"/>
                      <a:pt x="4081615" y="68905"/>
                    </a:cubicBezTo>
                    <a:lnTo>
                      <a:pt x="4081615" y="620146"/>
                    </a:lnTo>
                    <a:cubicBezTo>
                      <a:pt x="4081615" y="658201"/>
                      <a:pt x="4050765" y="689051"/>
                      <a:pt x="4012710" y="689051"/>
                    </a:cubicBezTo>
                    <a:lnTo>
                      <a:pt x="68905" y="689051"/>
                    </a:lnTo>
                    <a:cubicBezTo>
                      <a:pt x="30850" y="689051"/>
                      <a:pt x="0" y="658201"/>
                      <a:pt x="0" y="620146"/>
                    </a:cubicBezTo>
                    <a:lnTo>
                      <a:pt x="0" y="68905"/>
                    </a:lnTo>
                    <a:close/>
                  </a:path>
                </a:pathLst>
              </a:custGeom>
              <a:solidFill>
                <a:srgbClr val="002060"/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4">
                  <a:hueOff val="5105759"/>
                  <a:satOff val="-5996"/>
                  <a:lumOff val="2304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8762" tIns="88762" rIns="88762" bIns="88762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1800" kern="1200" dirty="0" smtClean="0"/>
                  <a:t>教育目的</a:t>
                </a:r>
                <a:r>
                  <a:rPr lang="en-US" altLang="zh-TW" sz="1800" kern="1200" dirty="0" smtClean="0"/>
                  <a:t>(goal)</a:t>
                </a:r>
                <a:r>
                  <a:rPr lang="zh-TW" altLang="en-US" sz="1800" kern="1200" dirty="0" smtClean="0">
                    <a:latin typeface="新細明體"/>
                    <a:ea typeface="新細明體"/>
                  </a:rPr>
                  <a:t>－大學</a:t>
                </a:r>
                <a:endParaRPr lang="zh-TW" altLang="en-US" sz="1800" kern="1200" dirty="0"/>
              </a:p>
            </p:txBody>
          </p:sp>
          <p:sp>
            <p:nvSpPr>
              <p:cNvPr id="25" name="手繪多邊形 24"/>
              <p:cNvSpPr/>
              <p:nvPr/>
            </p:nvSpPr>
            <p:spPr>
              <a:xfrm>
                <a:off x="3763630" y="2906101"/>
                <a:ext cx="310074" cy="258395"/>
              </a:xfrm>
              <a:custGeom>
                <a:avLst/>
                <a:gdLst>
                  <a:gd name="connsiteX0" fmla="*/ 0 w 258394"/>
                  <a:gd name="connsiteY0" fmla="*/ 62015 h 310073"/>
                  <a:gd name="connsiteX1" fmla="*/ 129197 w 258394"/>
                  <a:gd name="connsiteY1" fmla="*/ 62015 h 310073"/>
                  <a:gd name="connsiteX2" fmla="*/ 129197 w 258394"/>
                  <a:gd name="connsiteY2" fmla="*/ 0 h 310073"/>
                  <a:gd name="connsiteX3" fmla="*/ 258394 w 258394"/>
                  <a:gd name="connsiteY3" fmla="*/ 155037 h 310073"/>
                  <a:gd name="connsiteX4" fmla="*/ 129197 w 258394"/>
                  <a:gd name="connsiteY4" fmla="*/ 310073 h 310073"/>
                  <a:gd name="connsiteX5" fmla="*/ 129197 w 258394"/>
                  <a:gd name="connsiteY5" fmla="*/ 248058 h 310073"/>
                  <a:gd name="connsiteX6" fmla="*/ 0 w 258394"/>
                  <a:gd name="connsiteY6" fmla="*/ 248058 h 310073"/>
                  <a:gd name="connsiteX7" fmla="*/ 0 w 258394"/>
                  <a:gd name="connsiteY7" fmla="*/ 62015 h 310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8394" h="310073">
                    <a:moveTo>
                      <a:pt x="206715" y="1"/>
                    </a:moveTo>
                    <a:lnTo>
                      <a:pt x="206715" y="155037"/>
                    </a:lnTo>
                    <a:lnTo>
                      <a:pt x="258394" y="155037"/>
                    </a:lnTo>
                    <a:lnTo>
                      <a:pt x="129197" y="310072"/>
                    </a:lnTo>
                    <a:lnTo>
                      <a:pt x="0" y="155037"/>
                    </a:lnTo>
                    <a:lnTo>
                      <a:pt x="51679" y="155037"/>
                    </a:lnTo>
                    <a:lnTo>
                      <a:pt x="51679" y="1"/>
                    </a:lnTo>
                    <a:lnTo>
                      <a:pt x="206715" y="1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z="-80000" prstMaterial="plastic">
                <a:bevelT w="50800" h="50800"/>
                <a:bevelB w="25400" h="2540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6807679"/>
                  <a:satOff val="-7995"/>
                  <a:lumOff val="3072"/>
                  <a:alphaOff val="0"/>
                </a:schemeClr>
              </a:fillRef>
              <a:effectRef idx="2">
                <a:schemeClr val="accent4">
                  <a:hueOff val="6807679"/>
                  <a:satOff val="-7995"/>
                  <a:lumOff val="3072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2016" tIns="0" rIns="62015" bIns="77519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TW" altLang="en-US" sz="1300" kern="1200"/>
              </a:p>
            </p:txBody>
          </p:sp>
          <p:sp>
            <p:nvSpPr>
              <p:cNvPr id="26" name="手繪多邊形 25"/>
              <p:cNvSpPr/>
              <p:nvPr/>
            </p:nvSpPr>
            <p:spPr>
              <a:xfrm>
                <a:off x="2123728" y="3192486"/>
                <a:ext cx="4464496" cy="689051"/>
              </a:xfrm>
              <a:custGeom>
                <a:avLst/>
                <a:gdLst>
                  <a:gd name="connsiteX0" fmla="*/ 0 w 4081615"/>
                  <a:gd name="connsiteY0" fmla="*/ 68905 h 689051"/>
                  <a:gd name="connsiteX1" fmla="*/ 68905 w 4081615"/>
                  <a:gd name="connsiteY1" fmla="*/ 0 h 689051"/>
                  <a:gd name="connsiteX2" fmla="*/ 4012710 w 4081615"/>
                  <a:gd name="connsiteY2" fmla="*/ 0 h 689051"/>
                  <a:gd name="connsiteX3" fmla="*/ 4081615 w 4081615"/>
                  <a:gd name="connsiteY3" fmla="*/ 68905 h 689051"/>
                  <a:gd name="connsiteX4" fmla="*/ 4081615 w 4081615"/>
                  <a:gd name="connsiteY4" fmla="*/ 620146 h 689051"/>
                  <a:gd name="connsiteX5" fmla="*/ 4012710 w 4081615"/>
                  <a:gd name="connsiteY5" fmla="*/ 689051 h 689051"/>
                  <a:gd name="connsiteX6" fmla="*/ 68905 w 4081615"/>
                  <a:gd name="connsiteY6" fmla="*/ 689051 h 689051"/>
                  <a:gd name="connsiteX7" fmla="*/ 0 w 4081615"/>
                  <a:gd name="connsiteY7" fmla="*/ 620146 h 689051"/>
                  <a:gd name="connsiteX8" fmla="*/ 0 w 4081615"/>
                  <a:gd name="connsiteY8" fmla="*/ 68905 h 689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81615" h="689051">
                    <a:moveTo>
                      <a:pt x="0" y="68905"/>
                    </a:moveTo>
                    <a:cubicBezTo>
                      <a:pt x="0" y="30850"/>
                      <a:pt x="30850" y="0"/>
                      <a:pt x="68905" y="0"/>
                    </a:cubicBezTo>
                    <a:lnTo>
                      <a:pt x="4012710" y="0"/>
                    </a:lnTo>
                    <a:cubicBezTo>
                      <a:pt x="4050765" y="0"/>
                      <a:pt x="4081615" y="30850"/>
                      <a:pt x="4081615" y="68905"/>
                    </a:cubicBezTo>
                    <a:lnTo>
                      <a:pt x="4081615" y="620146"/>
                    </a:lnTo>
                    <a:cubicBezTo>
                      <a:pt x="4081615" y="658201"/>
                      <a:pt x="4050765" y="689051"/>
                      <a:pt x="4012710" y="689051"/>
                    </a:cubicBezTo>
                    <a:lnTo>
                      <a:pt x="68905" y="689051"/>
                    </a:lnTo>
                    <a:cubicBezTo>
                      <a:pt x="30850" y="689051"/>
                      <a:pt x="0" y="658201"/>
                      <a:pt x="0" y="620146"/>
                    </a:cubicBezTo>
                    <a:lnTo>
                      <a:pt x="0" y="68905"/>
                    </a:lnTo>
                    <a:close/>
                  </a:path>
                </a:pathLst>
              </a:custGeom>
              <a:solidFill>
                <a:schemeClr val="accent1"/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4">
                  <a:hueOff val="10211518"/>
                  <a:satOff val="-11993"/>
                  <a:lumOff val="4608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8762" tIns="88762" rIns="88762" bIns="88762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1800" kern="1200" dirty="0" smtClean="0"/>
                  <a:t>教育目標</a:t>
                </a:r>
                <a:r>
                  <a:rPr lang="en-US" altLang="zh-TW" sz="1800" kern="1200" dirty="0" smtClean="0"/>
                  <a:t>(objectives)</a:t>
                </a:r>
                <a:r>
                  <a:rPr lang="zh-TW" altLang="en-US" sz="1800" kern="1200" dirty="0" smtClean="0">
                    <a:latin typeface="新細明體"/>
                    <a:ea typeface="新細明體"/>
                  </a:rPr>
                  <a:t>－通識</a:t>
                </a:r>
                <a:endParaRPr lang="en-US" altLang="zh-TW" sz="1800" kern="1200" dirty="0" smtClean="0"/>
              </a:p>
            </p:txBody>
          </p:sp>
          <p:sp>
            <p:nvSpPr>
              <p:cNvPr id="27" name="手繪多邊形 26"/>
              <p:cNvSpPr/>
              <p:nvPr/>
            </p:nvSpPr>
            <p:spPr>
              <a:xfrm>
                <a:off x="3763630" y="3945228"/>
                <a:ext cx="310074" cy="258395"/>
              </a:xfrm>
              <a:custGeom>
                <a:avLst/>
                <a:gdLst>
                  <a:gd name="connsiteX0" fmla="*/ 0 w 258394"/>
                  <a:gd name="connsiteY0" fmla="*/ 62015 h 310073"/>
                  <a:gd name="connsiteX1" fmla="*/ 129197 w 258394"/>
                  <a:gd name="connsiteY1" fmla="*/ 62015 h 310073"/>
                  <a:gd name="connsiteX2" fmla="*/ 129197 w 258394"/>
                  <a:gd name="connsiteY2" fmla="*/ 0 h 310073"/>
                  <a:gd name="connsiteX3" fmla="*/ 258394 w 258394"/>
                  <a:gd name="connsiteY3" fmla="*/ 155037 h 310073"/>
                  <a:gd name="connsiteX4" fmla="*/ 129197 w 258394"/>
                  <a:gd name="connsiteY4" fmla="*/ 310073 h 310073"/>
                  <a:gd name="connsiteX5" fmla="*/ 129197 w 258394"/>
                  <a:gd name="connsiteY5" fmla="*/ 248058 h 310073"/>
                  <a:gd name="connsiteX6" fmla="*/ 0 w 258394"/>
                  <a:gd name="connsiteY6" fmla="*/ 248058 h 310073"/>
                  <a:gd name="connsiteX7" fmla="*/ 0 w 258394"/>
                  <a:gd name="connsiteY7" fmla="*/ 62015 h 310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8394" h="310073">
                    <a:moveTo>
                      <a:pt x="206715" y="1"/>
                    </a:moveTo>
                    <a:lnTo>
                      <a:pt x="206715" y="155037"/>
                    </a:lnTo>
                    <a:lnTo>
                      <a:pt x="258394" y="155037"/>
                    </a:lnTo>
                    <a:lnTo>
                      <a:pt x="129197" y="310072"/>
                    </a:lnTo>
                    <a:lnTo>
                      <a:pt x="0" y="155037"/>
                    </a:lnTo>
                    <a:lnTo>
                      <a:pt x="51679" y="155037"/>
                    </a:lnTo>
                    <a:lnTo>
                      <a:pt x="51679" y="1"/>
                    </a:lnTo>
                    <a:lnTo>
                      <a:pt x="206715" y="1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z="-80000" prstMaterial="plastic">
                <a:bevelT w="50800" h="50800"/>
                <a:bevelB w="25400" h="2540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13615358"/>
                  <a:satOff val="-15991"/>
                  <a:lumOff val="6144"/>
                  <a:alphaOff val="0"/>
                </a:schemeClr>
              </a:fillRef>
              <a:effectRef idx="2">
                <a:schemeClr val="accent4">
                  <a:hueOff val="13615358"/>
                  <a:satOff val="-15991"/>
                  <a:lumOff val="6144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2016" tIns="0" rIns="62015" bIns="77519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TW" altLang="en-US" sz="1300" kern="1200"/>
              </a:p>
            </p:txBody>
          </p:sp>
          <p:sp>
            <p:nvSpPr>
              <p:cNvPr id="28" name="手繪多邊形 27"/>
              <p:cNvSpPr/>
              <p:nvPr/>
            </p:nvSpPr>
            <p:spPr>
              <a:xfrm>
                <a:off x="2279164" y="4226063"/>
                <a:ext cx="4081615" cy="689051"/>
              </a:xfrm>
              <a:custGeom>
                <a:avLst/>
                <a:gdLst>
                  <a:gd name="connsiteX0" fmla="*/ 0 w 4081615"/>
                  <a:gd name="connsiteY0" fmla="*/ 68905 h 689051"/>
                  <a:gd name="connsiteX1" fmla="*/ 68905 w 4081615"/>
                  <a:gd name="connsiteY1" fmla="*/ 0 h 689051"/>
                  <a:gd name="connsiteX2" fmla="*/ 4012710 w 4081615"/>
                  <a:gd name="connsiteY2" fmla="*/ 0 h 689051"/>
                  <a:gd name="connsiteX3" fmla="*/ 4081615 w 4081615"/>
                  <a:gd name="connsiteY3" fmla="*/ 68905 h 689051"/>
                  <a:gd name="connsiteX4" fmla="*/ 4081615 w 4081615"/>
                  <a:gd name="connsiteY4" fmla="*/ 620146 h 689051"/>
                  <a:gd name="connsiteX5" fmla="*/ 4012710 w 4081615"/>
                  <a:gd name="connsiteY5" fmla="*/ 689051 h 689051"/>
                  <a:gd name="connsiteX6" fmla="*/ 68905 w 4081615"/>
                  <a:gd name="connsiteY6" fmla="*/ 689051 h 689051"/>
                  <a:gd name="connsiteX7" fmla="*/ 0 w 4081615"/>
                  <a:gd name="connsiteY7" fmla="*/ 620146 h 689051"/>
                  <a:gd name="connsiteX8" fmla="*/ 0 w 4081615"/>
                  <a:gd name="connsiteY8" fmla="*/ 68905 h 689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81615" h="689051">
                    <a:moveTo>
                      <a:pt x="0" y="68905"/>
                    </a:moveTo>
                    <a:cubicBezTo>
                      <a:pt x="0" y="30850"/>
                      <a:pt x="30850" y="0"/>
                      <a:pt x="68905" y="0"/>
                    </a:cubicBezTo>
                    <a:lnTo>
                      <a:pt x="4012710" y="0"/>
                    </a:lnTo>
                    <a:cubicBezTo>
                      <a:pt x="4050765" y="0"/>
                      <a:pt x="4081615" y="30850"/>
                      <a:pt x="4081615" y="68905"/>
                    </a:cubicBezTo>
                    <a:lnTo>
                      <a:pt x="4081615" y="620146"/>
                    </a:lnTo>
                    <a:cubicBezTo>
                      <a:pt x="4081615" y="658201"/>
                      <a:pt x="4050765" y="689051"/>
                      <a:pt x="4012710" y="689051"/>
                    </a:cubicBezTo>
                    <a:lnTo>
                      <a:pt x="68905" y="689051"/>
                    </a:lnTo>
                    <a:cubicBezTo>
                      <a:pt x="30850" y="689051"/>
                      <a:pt x="0" y="658201"/>
                      <a:pt x="0" y="620146"/>
                    </a:cubicBezTo>
                    <a:lnTo>
                      <a:pt x="0" y="68905"/>
                    </a:lnTo>
                    <a:close/>
                  </a:path>
                </a:pathLst>
              </a:custGeom>
              <a:solidFill>
                <a:srgbClr val="C00000"/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4">
                  <a:hueOff val="15317278"/>
                  <a:satOff val="-17989"/>
                  <a:lumOff val="6912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8762" tIns="88762" rIns="88762" bIns="88762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1800" b="1" kern="1200" dirty="0" smtClean="0"/>
                  <a:t>課程</a:t>
                </a:r>
                <a:r>
                  <a:rPr lang="zh-TW" altLang="en-US" sz="1800" kern="1200" dirty="0" smtClean="0"/>
                  <a:t>目標</a:t>
                </a:r>
                <a:r>
                  <a:rPr lang="zh-TW" altLang="en-US" sz="1800" kern="1200" dirty="0" smtClean="0">
                    <a:latin typeface="新細明體"/>
                    <a:ea typeface="新細明體"/>
                  </a:rPr>
                  <a:t>－</a:t>
                </a:r>
                <a:r>
                  <a:rPr lang="en-US" altLang="zh-TW" sz="1800" kern="1200" dirty="0" smtClean="0">
                    <a:latin typeface="新細明體"/>
                    <a:ea typeface="新細明體"/>
                  </a:rPr>
                  <a:t>(</a:t>
                </a:r>
                <a:r>
                  <a:rPr lang="zh-TW" altLang="en-US" sz="1800" kern="1200" dirty="0" smtClean="0">
                    <a:latin typeface="新細明體"/>
                    <a:ea typeface="新細明體"/>
                  </a:rPr>
                  <a:t>如核心課程</a:t>
                </a:r>
                <a:r>
                  <a:rPr lang="en-US" altLang="zh-TW" sz="1800" kern="1200" dirty="0" smtClean="0">
                    <a:latin typeface="新細明體"/>
                    <a:ea typeface="新細明體"/>
                  </a:rPr>
                  <a:t>)</a:t>
                </a:r>
                <a:endParaRPr lang="en-US" altLang="zh-TW" sz="1800" kern="1200" dirty="0" smtClean="0"/>
              </a:p>
            </p:txBody>
          </p:sp>
          <p:sp>
            <p:nvSpPr>
              <p:cNvPr id="29" name="手繪多邊形 28"/>
              <p:cNvSpPr/>
              <p:nvPr/>
            </p:nvSpPr>
            <p:spPr>
              <a:xfrm>
                <a:off x="3762944" y="4987723"/>
                <a:ext cx="310073" cy="258835"/>
              </a:xfrm>
              <a:custGeom>
                <a:avLst/>
                <a:gdLst>
                  <a:gd name="connsiteX0" fmla="*/ 0 w 258835"/>
                  <a:gd name="connsiteY0" fmla="*/ 62015 h 310073"/>
                  <a:gd name="connsiteX1" fmla="*/ 129418 w 258835"/>
                  <a:gd name="connsiteY1" fmla="*/ 62015 h 310073"/>
                  <a:gd name="connsiteX2" fmla="*/ 129418 w 258835"/>
                  <a:gd name="connsiteY2" fmla="*/ 0 h 310073"/>
                  <a:gd name="connsiteX3" fmla="*/ 258835 w 258835"/>
                  <a:gd name="connsiteY3" fmla="*/ 155037 h 310073"/>
                  <a:gd name="connsiteX4" fmla="*/ 129418 w 258835"/>
                  <a:gd name="connsiteY4" fmla="*/ 310073 h 310073"/>
                  <a:gd name="connsiteX5" fmla="*/ 129418 w 258835"/>
                  <a:gd name="connsiteY5" fmla="*/ 248058 h 310073"/>
                  <a:gd name="connsiteX6" fmla="*/ 0 w 258835"/>
                  <a:gd name="connsiteY6" fmla="*/ 248058 h 310073"/>
                  <a:gd name="connsiteX7" fmla="*/ 0 w 258835"/>
                  <a:gd name="connsiteY7" fmla="*/ 62015 h 310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8835" h="310073">
                    <a:moveTo>
                      <a:pt x="207068" y="1"/>
                    </a:moveTo>
                    <a:lnTo>
                      <a:pt x="207068" y="155037"/>
                    </a:lnTo>
                    <a:lnTo>
                      <a:pt x="258835" y="155037"/>
                    </a:lnTo>
                    <a:lnTo>
                      <a:pt x="129417" y="310072"/>
                    </a:lnTo>
                    <a:lnTo>
                      <a:pt x="0" y="155037"/>
                    </a:lnTo>
                    <a:lnTo>
                      <a:pt x="51767" y="155037"/>
                    </a:lnTo>
                    <a:lnTo>
                      <a:pt x="51767" y="1"/>
                    </a:lnTo>
                    <a:lnTo>
                      <a:pt x="207068" y="1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z="-80000" prstMaterial="plastic">
                <a:bevelT w="50800" h="50800"/>
                <a:bevelB w="25400" h="2540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20423036"/>
                  <a:satOff val="-23986"/>
                  <a:lumOff val="9216"/>
                  <a:alphaOff val="0"/>
                </a:schemeClr>
              </a:fillRef>
              <a:effectRef idx="2">
                <a:schemeClr val="accent4">
                  <a:hueOff val="20423036"/>
                  <a:satOff val="-23986"/>
                  <a:lumOff val="9216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2015" tIns="0" rIns="62015" bIns="7765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TW" altLang="en-US" sz="1300" kern="1200"/>
              </a:p>
            </p:txBody>
          </p:sp>
          <p:sp>
            <p:nvSpPr>
              <p:cNvPr id="30" name="手繪多邊形 29"/>
              <p:cNvSpPr/>
              <p:nvPr/>
            </p:nvSpPr>
            <p:spPr>
              <a:xfrm>
                <a:off x="2807804" y="5260228"/>
                <a:ext cx="3096344" cy="689051"/>
              </a:xfrm>
              <a:custGeom>
                <a:avLst/>
                <a:gdLst>
                  <a:gd name="connsiteX0" fmla="*/ 0 w 4081615"/>
                  <a:gd name="connsiteY0" fmla="*/ 68905 h 689051"/>
                  <a:gd name="connsiteX1" fmla="*/ 68905 w 4081615"/>
                  <a:gd name="connsiteY1" fmla="*/ 0 h 689051"/>
                  <a:gd name="connsiteX2" fmla="*/ 4012710 w 4081615"/>
                  <a:gd name="connsiteY2" fmla="*/ 0 h 689051"/>
                  <a:gd name="connsiteX3" fmla="*/ 4081615 w 4081615"/>
                  <a:gd name="connsiteY3" fmla="*/ 68905 h 689051"/>
                  <a:gd name="connsiteX4" fmla="*/ 4081615 w 4081615"/>
                  <a:gd name="connsiteY4" fmla="*/ 620146 h 689051"/>
                  <a:gd name="connsiteX5" fmla="*/ 4012710 w 4081615"/>
                  <a:gd name="connsiteY5" fmla="*/ 689051 h 689051"/>
                  <a:gd name="connsiteX6" fmla="*/ 68905 w 4081615"/>
                  <a:gd name="connsiteY6" fmla="*/ 689051 h 689051"/>
                  <a:gd name="connsiteX7" fmla="*/ 0 w 4081615"/>
                  <a:gd name="connsiteY7" fmla="*/ 620146 h 689051"/>
                  <a:gd name="connsiteX8" fmla="*/ 0 w 4081615"/>
                  <a:gd name="connsiteY8" fmla="*/ 68905 h 689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81615" h="689051">
                    <a:moveTo>
                      <a:pt x="0" y="68905"/>
                    </a:moveTo>
                    <a:cubicBezTo>
                      <a:pt x="0" y="30850"/>
                      <a:pt x="30850" y="0"/>
                      <a:pt x="68905" y="0"/>
                    </a:cubicBezTo>
                    <a:lnTo>
                      <a:pt x="4012710" y="0"/>
                    </a:lnTo>
                    <a:cubicBezTo>
                      <a:pt x="4050765" y="0"/>
                      <a:pt x="4081615" y="30850"/>
                      <a:pt x="4081615" y="68905"/>
                    </a:cubicBezTo>
                    <a:lnTo>
                      <a:pt x="4081615" y="620146"/>
                    </a:lnTo>
                    <a:cubicBezTo>
                      <a:pt x="4081615" y="658201"/>
                      <a:pt x="4050765" y="689051"/>
                      <a:pt x="4012710" y="689051"/>
                    </a:cubicBezTo>
                    <a:lnTo>
                      <a:pt x="68905" y="689051"/>
                    </a:lnTo>
                    <a:cubicBezTo>
                      <a:pt x="30850" y="689051"/>
                      <a:pt x="0" y="658201"/>
                      <a:pt x="0" y="620146"/>
                    </a:cubicBezTo>
                    <a:lnTo>
                      <a:pt x="0" y="68905"/>
                    </a:lnTo>
                    <a:close/>
                  </a:path>
                </a:pathLst>
              </a:custGeom>
              <a:solidFill>
                <a:srgbClr val="006600"/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4">
                  <a:hueOff val="20423036"/>
                  <a:satOff val="-23986"/>
                  <a:lumOff val="9216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8762" tIns="88762" rIns="88762" bIns="88762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1800" b="1" kern="1200" dirty="0" smtClean="0"/>
                  <a:t>教學</a:t>
                </a:r>
                <a:r>
                  <a:rPr lang="zh-TW" altLang="en-US" sz="1800" kern="1200" dirty="0" smtClean="0"/>
                  <a:t>目標</a:t>
                </a:r>
                <a:r>
                  <a:rPr lang="zh-TW" altLang="en-US" sz="1800" kern="1200" dirty="0" smtClean="0">
                    <a:latin typeface="新細明體"/>
                    <a:ea typeface="新細明體"/>
                  </a:rPr>
                  <a:t>－科目</a:t>
                </a:r>
                <a:endParaRPr lang="en-US" altLang="zh-TW" sz="1800" kern="1200" dirty="0" smtClean="0"/>
              </a:p>
            </p:txBody>
          </p:sp>
        </p:grpSp>
        <p:grpSp>
          <p:nvGrpSpPr>
            <p:cNvPr id="20" name="群組 19"/>
            <p:cNvGrpSpPr/>
            <p:nvPr/>
          </p:nvGrpSpPr>
          <p:grpSpPr>
            <a:xfrm>
              <a:off x="4520448" y="1869629"/>
              <a:ext cx="300818" cy="250682"/>
              <a:chOff x="4520448" y="1869629"/>
              <a:chExt cx="300818" cy="250682"/>
            </a:xfrm>
          </p:grpSpPr>
          <p:sp>
            <p:nvSpPr>
              <p:cNvPr id="6" name="向右箭號 5"/>
              <p:cNvSpPr/>
              <p:nvPr/>
            </p:nvSpPr>
            <p:spPr>
              <a:xfrm rot="16200000">
                <a:off x="4545516" y="1844561"/>
                <a:ext cx="250682" cy="300818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cene3d>
                <a:camera prst="orthographicFront"/>
                <a:lightRig rig="flat" dir="t"/>
              </a:scene3d>
              <a:sp3d z="-80000" prstMaterial="plastic">
                <a:bevelT w="50800" h="50800"/>
                <a:bevelB w="25400" h="2540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向右箭號 4"/>
              <p:cNvSpPr/>
              <p:nvPr/>
            </p:nvSpPr>
            <p:spPr>
              <a:xfrm rot="10800000">
                <a:off x="4580611" y="1944834"/>
                <a:ext cx="180490" cy="175477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 z="-8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TW" altLang="en-US" sz="1300" kern="1200"/>
              </a:p>
            </p:txBody>
          </p:sp>
        </p:grpSp>
        <p:grpSp>
          <p:nvGrpSpPr>
            <p:cNvPr id="19" name="群組 18"/>
            <p:cNvGrpSpPr/>
            <p:nvPr/>
          </p:nvGrpSpPr>
          <p:grpSpPr>
            <a:xfrm>
              <a:off x="4520447" y="2896681"/>
              <a:ext cx="300818" cy="250682"/>
              <a:chOff x="4520447" y="2896681"/>
              <a:chExt cx="300818" cy="250682"/>
            </a:xfrm>
          </p:grpSpPr>
          <p:sp>
            <p:nvSpPr>
              <p:cNvPr id="9" name="向右箭號 8"/>
              <p:cNvSpPr/>
              <p:nvPr/>
            </p:nvSpPr>
            <p:spPr>
              <a:xfrm rot="16200000">
                <a:off x="4545515" y="2871613"/>
                <a:ext cx="250682" cy="300818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cene3d>
                <a:camera prst="orthographicFront"/>
                <a:lightRig rig="flat" dir="t"/>
              </a:scene3d>
              <a:sp3d z="-80000" prstMaterial="plastic">
                <a:bevelT w="50800" h="50800"/>
                <a:bevelB w="25400" h="2540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6807679"/>
                  <a:satOff val="-7995"/>
                  <a:lumOff val="3072"/>
                  <a:alphaOff val="0"/>
                </a:schemeClr>
              </a:fillRef>
              <a:effectRef idx="2">
                <a:schemeClr val="accent4">
                  <a:hueOff val="6807679"/>
                  <a:satOff val="-7995"/>
                  <a:lumOff val="307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向右箭號 4"/>
              <p:cNvSpPr/>
              <p:nvPr/>
            </p:nvSpPr>
            <p:spPr>
              <a:xfrm rot="10800000">
                <a:off x="4580610" y="2971886"/>
                <a:ext cx="180490" cy="175477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 z="-8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TW" altLang="en-US" sz="1300" kern="1200"/>
              </a:p>
            </p:txBody>
          </p:sp>
        </p:grpSp>
        <p:grpSp>
          <p:nvGrpSpPr>
            <p:cNvPr id="18" name="群組 17"/>
            <p:cNvGrpSpPr/>
            <p:nvPr/>
          </p:nvGrpSpPr>
          <p:grpSpPr>
            <a:xfrm>
              <a:off x="4490397" y="3942609"/>
              <a:ext cx="300818" cy="250682"/>
              <a:chOff x="4490397" y="3942609"/>
              <a:chExt cx="300818" cy="250682"/>
            </a:xfrm>
          </p:grpSpPr>
          <p:sp>
            <p:nvSpPr>
              <p:cNvPr id="12" name="向右箭號 11"/>
              <p:cNvSpPr/>
              <p:nvPr/>
            </p:nvSpPr>
            <p:spPr>
              <a:xfrm rot="16200000">
                <a:off x="4515465" y="3917541"/>
                <a:ext cx="250682" cy="300818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cene3d>
                <a:camera prst="orthographicFront"/>
                <a:lightRig rig="flat" dir="t"/>
              </a:scene3d>
              <a:sp3d z="-80000" prstMaterial="plastic">
                <a:bevelT w="50800" h="50800"/>
                <a:bevelB w="25400" h="2540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13615358"/>
                  <a:satOff val="-15991"/>
                  <a:lumOff val="6144"/>
                  <a:alphaOff val="0"/>
                </a:schemeClr>
              </a:fillRef>
              <a:effectRef idx="2">
                <a:schemeClr val="accent4">
                  <a:hueOff val="13615358"/>
                  <a:satOff val="-15991"/>
                  <a:lumOff val="614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向右箭號 4"/>
              <p:cNvSpPr/>
              <p:nvPr/>
            </p:nvSpPr>
            <p:spPr>
              <a:xfrm rot="10800000">
                <a:off x="4550560" y="4017814"/>
                <a:ext cx="180490" cy="175477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 z="-8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TW" altLang="en-US" sz="1300" kern="1200"/>
              </a:p>
            </p:txBody>
          </p:sp>
        </p:grpSp>
        <p:grpSp>
          <p:nvGrpSpPr>
            <p:cNvPr id="17" name="群組 16"/>
            <p:cNvGrpSpPr/>
            <p:nvPr/>
          </p:nvGrpSpPr>
          <p:grpSpPr>
            <a:xfrm>
              <a:off x="4496617" y="4959947"/>
              <a:ext cx="300818" cy="250682"/>
              <a:chOff x="4496617" y="4959947"/>
              <a:chExt cx="300818" cy="250682"/>
            </a:xfrm>
          </p:grpSpPr>
          <p:sp>
            <p:nvSpPr>
              <p:cNvPr id="15" name="向右箭號 14"/>
              <p:cNvSpPr/>
              <p:nvPr/>
            </p:nvSpPr>
            <p:spPr>
              <a:xfrm rot="16200000">
                <a:off x="4521685" y="4934879"/>
                <a:ext cx="250682" cy="300818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cene3d>
                <a:camera prst="orthographicFront"/>
                <a:lightRig rig="flat" dir="t"/>
              </a:scene3d>
              <a:sp3d z="-80000" prstMaterial="plastic">
                <a:bevelT w="50800" h="50800"/>
                <a:bevelB w="25400" h="2540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20423036"/>
                  <a:satOff val="-23986"/>
                  <a:lumOff val="9216"/>
                  <a:alphaOff val="0"/>
                </a:schemeClr>
              </a:fillRef>
              <a:effectRef idx="2">
                <a:schemeClr val="accent4">
                  <a:hueOff val="20423036"/>
                  <a:satOff val="-23986"/>
                  <a:lumOff val="921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向右箭號 4"/>
              <p:cNvSpPr/>
              <p:nvPr/>
            </p:nvSpPr>
            <p:spPr>
              <a:xfrm rot="10800000">
                <a:off x="4556780" y="5035152"/>
                <a:ext cx="180490" cy="175477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 z="-8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TW" altLang="en-US" sz="1300" kern="1200"/>
              </a:p>
            </p:txBody>
          </p:sp>
        </p:grpSp>
      </p:grpSp>
      <p:sp>
        <p:nvSpPr>
          <p:cNvPr id="3" name="文字方塊 2"/>
          <p:cNvSpPr txBox="1"/>
          <p:nvPr/>
        </p:nvSpPr>
        <p:spPr>
          <a:xfrm>
            <a:off x="6732240" y="3429000"/>
            <a:ext cx="2304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--</a:t>
            </a:r>
            <a:r>
              <a:rPr lang="zh-TW" altLang="zh-TW" b="1" dirty="0" smtClean="0"/>
              <a:t>宏</a:t>
            </a:r>
            <a:r>
              <a:rPr lang="zh-TW" altLang="zh-TW" b="1" dirty="0"/>
              <a:t>通器識</a:t>
            </a:r>
            <a:r>
              <a:rPr lang="en-US" altLang="zh-TW" b="1" dirty="0"/>
              <a:t>  </a:t>
            </a:r>
            <a:r>
              <a:rPr lang="zh-TW" altLang="zh-TW" b="1" dirty="0"/>
              <a:t>教育全人</a:t>
            </a:r>
          </a:p>
          <a:p>
            <a:r>
              <a:rPr lang="en-US" altLang="zh-TW" dirty="0"/>
              <a:t>We aim to teach our students to keep an open mind and become well-rounded individuals</a:t>
            </a:r>
            <a:endParaRPr lang="zh-TW" altLang="zh-TW" dirty="0"/>
          </a:p>
        </p:txBody>
      </p:sp>
      <p:sp>
        <p:nvSpPr>
          <p:cNvPr id="32" name="標題 1"/>
          <p:cNvSpPr txBox="1">
            <a:spLocks/>
          </p:cNvSpPr>
          <p:nvPr/>
        </p:nvSpPr>
        <p:spPr>
          <a:xfrm>
            <a:off x="755576" y="-35695"/>
            <a:ext cx="6781800" cy="11055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 smtClean="0"/>
              <a:t>一，垂直</a:t>
            </a:r>
            <a:r>
              <a:rPr lang="zh-TW" altLang="en-US" dirty="0"/>
              <a:t>分類</a:t>
            </a:r>
          </a:p>
        </p:txBody>
      </p:sp>
    </p:spTree>
    <p:extLst>
      <p:ext uri="{BB962C8B-B14F-4D97-AF65-F5344CB8AC3E}">
        <p14:creationId xmlns:p14="http://schemas.microsoft.com/office/powerpoint/2010/main" val="191803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8253" y="404664"/>
            <a:ext cx="6120680" cy="7920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dirty="0" smtClean="0">
                <a:latin typeface="Adobe 繁黑體 Std B" pitchFamily="34" charset="-120"/>
                <a:ea typeface="華康隸書體" panose="02010609000101010101" pitchFamily="49" charset="-120"/>
                <a:sym typeface="Wingdings"/>
              </a:rPr>
              <a:t>現行</a:t>
            </a:r>
            <a:r>
              <a:rPr lang="zh-TW" altLang="en-US" dirty="0" smtClean="0">
                <a:latin typeface="Adobe 繁黑體 Std B" pitchFamily="34" charset="-120"/>
                <a:ea typeface="華康隸書體" panose="02010609000101010101" pitchFamily="49" charset="-120"/>
                <a:sym typeface="Wingdings"/>
              </a:rPr>
              <a:t>的三類</a:t>
            </a:r>
            <a:r>
              <a:rPr lang="zh-TW" altLang="en-US" dirty="0">
                <a:latin typeface="Adobe 繁黑體 Std B" pitchFamily="34" charset="-120"/>
                <a:ea typeface="華康隸書體" panose="02010609000101010101" pitchFamily="49" charset="-120"/>
              </a:rPr>
              <a:t>通</a:t>
            </a:r>
            <a:r>
              <a:rPr lang="zh-TW" altLang="en-US" dirty="0" smtClean="0">
                <a:latin typeface="Adobe 繁黑體 Std B" pitchFamily="34" charset="-120"/>
                <a:ea typeface="華康隸書體" panose="02010609000101010101" pitchFamily="49" charset="-120"/>
              </a:rPr>
              <a:t>識</a:t>
            </a:r>
            <a:r>
              <a:rPr lang="en-US" altLang="zh-TW" dirty="0" smtClean="0">
                <a:latin typeface="Adobe 繁黑體 Std B" pitchFamily="34" charset="-120"/>
                <a:ea typeface="華康隸書體" panose="02010609000101010101" pitchFamily="49" charset="-120"/>
                <a:sym typeface="Wingdings"/>
              </a:rPr>
              <a:t>(</a:t>
            </a:r>
            <a:r>
              <a:rPr lang="zh-TW" altLang="en-US" dirty="0" smtClean="0">
                <a:latin typeface="Adobe 繁黑體 Std B" pitchFamily="34" charset="-120"/>
                <a:ea typeface="華康隸書體" panose="02010609000101010101" pitchFamily="49" charset="-120"/>
                <a:sym typeface="Wingdings"/>
              </a:rPr>
              <a:t>自</a:t>
            </a:r>
            <a:r>
              <a:rPr lang="en-US" altLang="zh-TW" dirty="0" smtClean="0">
                <a:latin typeface="Adobe 繁黑體 Std B" pitchFamily="34" charset="-120"/>
                <a:ea typeface="華康隸書體" panose="02010609000101010101" pitchFamily="49" charset="-120"/>
                <a:sym typeface="Wingdings"/>
              </a:rPr>
              <a:t>98</a:t>
            </a:r>
            <a:r>
              <a:rPr lang="zh-TW" altLang="en-US" dirty="0" smtClean="0">
                <a:latin typeface="Adobe 繁黑體 Std B" pitchFamily="34" charset="-120"/>
                <a:ea typeface="華康隸書體" panose="02010609000101010101" pitchFamily="49" charset="-120"/>
                <a:sym typeface="Wingdings"/>
              </a:rPr>
              <a:t>年起</a:t>
            </a:r>
            <a:r>
              <a:rPr lang="en-US" altLang="zh-TW" dirty="0" smtClean="0">
                <a:latin typeface="Adobe 繁黑體 Std B" pitchFamily="34" charset="-120"/>
                <a:ea typeface="華康隸書體" panose="02010609000101010101" pitchFamily="49" charset="-120"/>
                <a:sym typeface="Wingdings"/>
              </a:rPr>
              <a:t>)</a:t>
            </a:r>
            <a:endParaRPr lang="zh-TW" altLang="en-US" dirty="0">
              <a:latin typeface="Adobe 繁黑體 Std B" pitchFamily="34" charset="-120"/>
              <a:ea typeface="華康隸書體" panose="02010609000101010101" pitchFamily="49" charset="-120"/>
            </a:endParaRPr>
          </a:p>
        </p:txBody>
      </p:sp>
      <p:graphicFrame>
        <p:nvGraphicFramePr>
          <p:cNvPr id="10" name="資料庫圖表 9"/>
          <p:cNvGraphicFramePr/>
          <p:nvPr>
            <p:extLst>
              <p:ext uri="{D42A27DB-BD31-4B8C-83A1-F6EECF244321}">
                <p14:modId xmlns:p14="http://schemas.microsoft.com/office/powerpoint/2010/main" val="3833232674"/>
              </p:ext>
            </p:extLst>
          </p:nvPr>
        </p:nvGraphicFramePr>
        <p:xfrm>
          <a:off x="323528" y="2348880"/>
          <a:ext cx="3636404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資料庫圖表 10"/>
          <p:cNvGraphicFramePr/>
          <p:nvPr>
            <p:extLst>
              <p:ext uri="{D42A27DB-BD31-4B8C-83A1-F6EECF244321}">
                <p14:modId xmlns:p14="http://schemas.microsoft.com/office/powerpoint/2010/main" val="3340260489"/>
              </p:ext>
            </p:extLst>
          </p:nvPr>
        </p:nvGraphicFramePr>
        <p:xfrm>
          <a:off x="3347864" y="2852936"/>
          <a:ext cx="3096344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2" name="資料庫圖表 11"/>
          <p:cNvGraphicFramePr/>
          <p:nvPr>
            <p:extLst>
              <p:ext uri="{D42A27DB-BD31-4B8C-83A1-F6EECF244321}">
                <p14:modId xmlns:p14="http://schemas.microsoft.com/office/powerpoint/2010/main" val="567004474"/>
              </p:ext>
            </p:extLst>
          </p:nvPr>
        </p:nvGraphicFramePr>
        <p:xfrm>
          <a:off x="5796136" y="1844824"/>
          <a:ext cx="309634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cxnSp>
        <p:nvCxnSpPr>
          <p:cNvPr id="6" name="直線單箭頭接點 5"/>
          <p:cNvCxnSpPr/>
          <p:nvPr/>
        </p:nvCxnSpPr>
        <p:spPr>
          <a:xfrm>
            <a:off x="8028384" y="2132856"/>
            <a:ext cx="0" cy="18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>
            <a:off x="8748464" y="4437112"/>
            <a:ext cx="0" cy="18722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文字方塊 3"/>
          <p:cNvSpPr txBox="1"/>
          <p:nvPr/>
        </p:nvSpPr>
        <p:spPr>
          <a:xfrm>
            <a:off x="6156176" y="6519446"/>
            <a:ext cx="2987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prstClr val="black"/>
                </a:solidFill>
              </a:rPr>
              <a:t>青輔</a:t>
            </a:r>
            <a:r>
              <a:rPr lang="zh-TW" altLang="en-US" sz="1600" dirty="0" smtClean="0">
                <a:solidFill>
                  <a:prstClr val="black"/>
                </a:solidFill>
              </a:rPr>
              <a:t>會六大就業能力</a:t>
            </a:r>
            <a:r>
              <a:rPr lang="en-US" altLang="zh-TW" sz="1600" dirty="0" smtClean="0">
                <a:solidFill>
                  <a:prstClr val="black"/>
                </a:solidFill>
              </a:rPr>
              <a:t>+</a:t>
            </a:r>
            <a:r>
              <a:rPr lang="zh-TW" altLang="en-US" sz="1600" dirty="0" smtClean="0">
                <a:solidFill>
                  <a:prstClr val="black"/>
                </a:solidFill>
              </a:rPr>
              <a:t>穩定抗壓</a:t>
            </a:r>
            <a:endParaRPr lang="zh-TW" altLang="en-US" sz="1600" dirty="0">
              <a:solidFill>
                <a:prstClr val="black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547664" y="227687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b="1" dirty="0">
                <a:solidFill>
                  <a:prstClr val="black"/>
                </a:solidFill>
                <a:latin typeface="Adobe 繁黑體 Std B" pitchFamily="34" charset="-120"/>
                <a:ea typeface="Adobe 繁黑體 Std B" pitchFamily="34" charset="-120"/>
              </a:rPr>
              <a:t>宏通器識</a:t>
            </a:r>
            <a:r>
              <a:rPr lang="en-US" altLang="zh-TW" b="1" dirty="0">
                <a:solidFill>
                  <a:prstClr val="black"/>
                </a:solidFill>
                <a:latin typeface="Adobe 繁黑體 Std B" pitchFamily="34" charset="-120"/>
                <a:ea typeface="Adobe 繁黑體 Std B" pitchFamily="34" charset="-120"/>
              </a:rPr>
              <a:t>  </a:t>
            </a:r>
            <a:r>
              <a:rPr lang="zh-TW" altLang="zh-TW" b="1" dirty="0">
                <a:solidFill>
                  <a:prstClr val="black"/>
                </a:solidFill>
                <a:latin typeface="Adobe 繁黑體 Std B" pitchFamily="34" charset="-120"/>
                <a:ea typeface="Adobe 繁黑體 Std B" pitchFamily="34" charset="-120"/>
              </a:rPr>
              <a:t>教育全人</a:t>
            </a:r>
          </a:p>
        </p:txBody>
      </p:sp>
    </p:spTree>
    <p:extLst>
      <p:ext uri="{BB962C8B-B14F-4D97-AF65-F5344CB8AC3E}">
        <p14:creationId xmlns:p14="http://schemas.microsoft.com/office/powerpoint/2010/main" val="2318856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556792"/>
            <a:ext cx="7543800" cy="3238128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                 學生</a:t>
            </a:r>
            <a:r>
              <a:rPr lang="zh-TW" altLang="en-US" dirty="0" smtClean="0">
                <a:solidFill>
                  <a:schemeClr val="tx1"/>
                </a:solidFill>
                <a:latin typeface="新細明體"/>
                <a:ea typeface="新細明體"/>
                <a:sym typeface="Wingdings" panose="05000000000000000000" pitchFamily="2" charset="2"/>
              </a:rPr>
              <a:t>：激發學習動機</a:t>
            </a:r>
            <a:endParaRPr lang="en-US" altLang="zh-TW" dirty="0" smtClean="0">
              <a:solidFill>
                <a:schemeClr val="tx1"/>
              </a:solidFill>
              <a:latin typeface="新細明體"/>
              <a:ea typeface="新細明體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chemeClr val="tx1"/>
                </a:solidFill>
                <a:latin typeface="新細明體"/>
                <a:ea typeface="新細明體"/>
                <a:sym typeface="Wingdings" panose="05000000000000000000" pitchFamily="2" charset="2"/>
              </a:rPr>
              <a:t>重要性</a:t>
            </a:r>
            <a:r>
              <a:rPr lang="en-US" altLang="zh-TW" dirty="0" smtClean="0">
                <a:solidFill>
                  <a:schemeClr val="tx1"/>
                </a:solidFill>
                <a:latin typeface="新細明體"/>
                <a:ea typeface="新細明體"/>
                <a:sym typeface="Wingdings" panose="05000000000000000000" pitchFamily="2" charset="2"/>
              </a:rPr>
              <a:t> </a:t>
            </a:r>
            <a:r>
              <a:rPr lang="zh-TW" altLang="en-US" dirty="0" smtClean="0">
                <a:solidFill>
                  <a:schemeClr val="tx1"/>
                </a:solidFill>
                <a:latin typeface="新細明體"/>
                <a:ea typeface="新細明體"/>
                <a:sym typeface="Wingdings" panose="05000000000000000000" pitchFamily="2" charset="2"/>
              </a:rPr>
              <a:t>老師：引領教學活動設計</a:t>
            </a:r>
            <a:endParaRPr lang="en-US" altLang="zh-TW" dirty="0" smtClean="0">
              <a:solidFill>
                <a:schemeClr val="tx1"/>
              </a:solidFill>
              <a:latin typeface="新細明體"/>
              <a:ea typeface="新細明體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chemeClr val="tx1"/>
                </a:solidFill>
                <a:latin typeface="新細明體"/>
                <a:ea typeface="新細明體"/>
                <a:sym typeface="Wingdings" panose="05000000000000000000" pitchFamily="2" charset="2"/>
              </a:rPr>
              <a:t>                家長：溝通媒介</a:t>
            </a:r>
            <a:endParaRPr lang="en-US" altLang="zh-TW" dirty="0" smtClean="0">
              <a:solidFill>
                <a:schemeClr val="tx1"/>
              </a:solidFill>
              <a:latin typeface="新細明體"/>
              <a:ea typeface="新細明體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chemeClr val="tx1"/>
                </a:solidFill>
                <a:latin typeface="新細明體"/>
                <a:ea typeface="新細明體"/>
                <a:sym typeface="Wingdings" panose="05000000000000000000" pitchFamily="2" charset="2"/>
              </a:rPr>
              <a:t>                社會：績效考核之依據</a:t>
            </a:r>
            <a:endParaRPr lang="en-US" altLang="zh-TW" dirty="0" smtClean="0">
              <a:solidFill>
                <a:schemeClr val="tx1"/>
              </a:solidFill>
              <a:latin typeface="新細明體"/>
              <a:ea typeface="新細明體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zh-TW" dirty="0">
              <a:solidFill>
                <a:schemeClr val="tx1"/>
              </a:solidFill>
              <a:latin typeface="新細明體"/>
              <a:ea typeface="新細明體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chemeClr val="tx1"/>
                </a:solidFill>
                <a:latin typeface="新細明體"/>
                <a:ea typeface="新細明體"/>
                <a:sym typeface="Wingdings" panose="05000000000000000000" pitchFamily="2" charset="2"/>
              </a:rPr>
              <a:t>批評</a:t>
            </a:r>
            <a:r>
              <a:rPr lang="en-US" altLang="zh-TW" dirty="0" smtClean="0">
                <a:solidFill>
                  <a:schemeClr val="tx1"/>
                </a:solidFill>
                <a:latin typeface="新細明體"/>
                <a:ea typeface="新細明體"/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olidFill>
                  <a:schemeClr val="tx1"/>
                </a:solidFill>
                <a:latin typeface="新細明體"/>
                <a:ea typeface="新細明體"/>
                <a:sym typeface="Wingdings" panose="05000000000000000000" pitchFamily="2" charset="2"/>
              </a:rPr>
              <a:t>垂直分類在本質上太相似，能區分</a:t>
            </a:r>
            <a:r>
              <a:rPr lang="zh-TW" altLang="en-US" u="sng" dirty="0" smtClean="0">
                <a:solidFill>
                  <a:schemeClr val="tx1"/>
                </a:solidFill>
                <a:latin typeface="新細明體"/>
                <a:ea typeface="新細明體"/>
                <a:sym typeface="Wingdings" panose="05000000000000000000" pitchFamily="2" charset="2"/>
              </a:rPr>
              <a:t>層次</a:t>
            </a:r>
            <a:r>
              <a:rPr lang="zh-TW" altLang="en-US" dirty="0" smtClean="0">
                <a:solidFill>
                  <a:schemeClr val="tx1"/>
                </a:solidFill>
                <a:latin typeface="新細明體"/>
                <a:ea typeface="新細明體"/>
                <a:sym typeface="Wingdings" panose="05000000000000000000" pitchFamily="2" charset="2"/>
              </a:rPr>
              <a:t>最重要。</a:t>
            </a:r>
            <a:endParaRPr lang="en-US" altLang="zh-TW" dirty="0" smtClean="0">
              <a:solidFill>
                <a:schemeClr val="tx1"/>
              </a:solidFill>
              <a:latin typeface="新細明體"/>
              <a:ea typeface="新細明體"/>
              <a:sym typeface="Wingdings" panose="05000000000000000000" pitchFamily="2" charset="2"/>
            </a:endParaRPr>
          </a:p>
          <a:p>
            <a:endParaRPr lang="zh-TW" altLang="en-US" dirty="0"/>
          </a:p>
        </p:txBody>
      </p:sp>
      <p:sp>
        <p:nvSpPr>
          <p:cNvPr id="4" name="右大括弧 3"/>
          <p:cNvSpPr/>
          <p:nvPr/>
        </p:nvSpPr>
        <p:spPr>
          <a:xfrm>
            <a:off x="5508104" y="1700808"/>
            <a:ext cx="792088" cy="165618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6444208" y="1928735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在課程科學化過程中最受重視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1570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6781800" cy="1105502"/>
          </a:xfrm>
        </p:spPr>
        <p:txBody>
          <a:bodyPr/>
          <a:lstStyle/>
          <a:p>
            <a:r>
              <a:rPr lang="zh-TW" altLang="en-US" dirty="0" smtClean="0"/>
              <a:t>二，泰勒法則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700808"/>
            <a:ext cx="7543800" cy="2950096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1.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學校應達何種教育目的？</a:t>
            </a:r>
            <a:endParaRPr lang="en-US" altLang="zh-TW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2.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為達這些目的，應提供何種教育經驗？</a:t>
            </a:r>
            <a:r>
              <a:rPr lang="en-US" altLang="zh-TW" dirty="0" smtClean="0">
                <a:solidFill>
                  <a:srgbClr val="FF0000"/>
                </a:solidFill>
                <a:latin typeface="+mn-ea"/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  <a:latin typeface="+mn-ea"/>
              </a:rPr>
              <a:t>教育內容</a:t>
            </a:r>
            <a:r>
              <a:rPr lang="en-US" altLang="zh-TW" dirty="0">
                <a:solidFill>
                  <a:srgbClr val="FF0000"/>
                </a:solidFill>
                <a:latin typeface="+mn-ea"/>
              </a:rPr>
              <a:t>)</a:t>
            </a:r>
            <a:endParaRPr lang="en-US" altLang="zh-TW" dirty="0" smtClean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3.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這些教育經驗應如何有效組織起來？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+mn-ea"/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  <a:latin typeface="+mn-ea"/>
              </a:rPr>
              <a:t>安排順序</a:t>
            </a:r>
            <a:r>
              <a:rPr lang="en-US" altLang="zh-TW" dirty="0">
                <a:solidFill>
                  <a:srgbClr val="FF0000"/>
                </a:solidFill>
                <a:latin typeface="+mn-ea"/>
              </a:rPr>
              <a:t>)</a:t>
            </a:r>
            <a:endParaRPr lang="en-US" altLang="zh-TW" dirty="0" smtClean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4.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如何確定這些教育目的達成？</a:t>
            </a:r>
            <a:r>
              <a:rPr lang="en-US" altLang="zh-TW" dirty="0" smtClean="0">
                <a:solidFill>
                  <a:srgbClr val="FF0000"/>
                </a:solidFill>
                <a:latin typeface="+mn-ea"/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  <a:latin typeface="+mn-ea"/>
              </a:rPr>
              <a:t>測驗與評量</a:t>
            </a:r>
            <a:r>
              <a:rPr lang="en-US" altLang="zh-TW" dirty="0" smtClean="0">
                <a:solidFill>
                  <a:srgbClr val="FF0000"/>
                </a:solidFill>
                <a:latin typeface="+mn-ea"/>
              </a:rPr>
              <a:t>)</a:t>
            </a:r>
            <a:endParaRPr lang="zh-TW" altLang="en-US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2367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992888" cy="1312168"/>
          </a:xfrm>
        </p:spPr>
        <p:txBody>
          <a:bodyPr>
            <a:noAutofit/>
          </a:bodyPr>
          <a:lstStyle/>
          <a:p>
            <a:r>
              <a:rPr lang="en-US" altLang="zh-TW" sz="2400" dirty="0" smtClean="0">
                <a:solidFill>
                  <a:schemeClr val="tx1"/>
                </a:solidFill>
                <a:latin typeface="+mn-lt"/>
              </a:rPr>
              <a:t>Filter 1:</a:t>
            </a:r>
            <a:r>
              <a:rPr lang="zh-TW" altLang="en-US" sz="2400" dirty="0" smtClean="0">
                <a:solidFill>
                  <a:schemeClr val="tx1"/>
                </a:solidFill>
              </a:rPr>
              <a:t>哲學問題</a:t>
            </a:r>
            <a:r>
              <a:rPr lang="en-US" altLang="zh-TW" sz="2400" dirty="0" smtClean="0">
                <a:solidFill>
                  <a:schemeClr val="tx1"/>
                </a:solidFill>
                <a:latin typeface="新細明體"/>
                <a:ea typeface="新細明體"/>
              </a:rPr>
              <a:t>：</a:t>
            </a:r>
            <a:r>
              <a:rPr lang="zh-TW" altLang="en-US" sz="2400" dirty="0" smtClean="0">
                <a:solidFill>
                  <a:schemeClr val="tx1"/>
                </a:solidFill>
                <a:latin typeface="新細明體"/>
                <a:ea typeface="新細明體"/>
              </a:rPr>
              <a:t>適應社會或改革</a:t>
            </a:r>
            <a:r>
              <a:rPr lang="zh-TW" altLang="en-US" sz="2400" dirty="0" smtClean="0">
                <a:solidFill>
                  <a:schemeClr val="tx1"/>
                </a:solidFill>
                <a:latin typeface="新細明體"/>
                <a:ea typeface="新細明體"/>
              </a:rPr>
              <a:t>社會</a:t>
            </a:r>
            <a:r>
              <a:rPr lang="en-US" altLang="zh-TW" sz="2400" dirty="0" smtClean="0">
                <a:solidFill>
                  <a:schemeClr val="tx1"/>
                </a:solidFill>
                <a:latin typeface="新細明體"/>
                <a:ea typeface="新細明體"/>
              </a:rPr>
              <a:t>?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5216122"/>
              </p:ext>
            </p:extLst>
          </p:nvPr>
        </p:nvGraphicFramePr>
        <p:xfrm>
          <a:off x="539552" y="1916832"/>
          <a:ext cx="799288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38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6737" y="188640"/>
            <a:ext cx="6781800" cy="1096144"/>
          </a:xfrm>
        </p:spPr>
        <p:txBody>
          <a:bodyPr/>
          <a:lstStyle/>
          <a:p>
            <a:r>
              <a:rPr lang="zh-TW" altLang="en-US" dirty="0" smtClean="0"/>
              <a:t>三，水平分類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63278" y="980728"/>
            <a:ext cx="7560840" cy="1584176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solidFill>
                  <a:schemeClr val="tx1"/>
                </a:solidFill>
              </a:rPr>
              <a:t>1.</a:t>
            </a:r>
            <a:r>
              <a:rPr lang="zh-TW" altLang="en-US" dirty="0" smtClean="0">
                <a:solidFill>
                  <a:schemeClr val="tx1"/>
                </a:solidFill>
              </a:rPr>
              <a:t>內容</a:t>
            </a:r>
            <a:r>
              <a:rPr lang="en-US" altLang="zh-TW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方法</a:t>
            </a:r>
            <a:r>
              <a:rPr lang="en-US" altLang="zh-TW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技能</a:t>
            </a:r>
            <a:endParaRPr lang="en-US" altLang="zh-TW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tx1"/>
                </a:solidFill>
                <a:sym typeface="Wingdings" panose="05000000000000000000" pitchFamily="2" charset="2"/>
              </a:rPr>
              <a:t>2.</a:t>
            </a:r>
            <a:r>
              <a:rPr lang="zh-TW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認知</a:t>
            </a:r>
            <a:r>
              <a:rPr lang="zh-TW" altLang="en-US" dirty="0" smtClean="0">
                <a:solidFill>
                  <a:srgbClr val="FF0000"/>
                </a:solidFill>
                <a:latin typeface="新細明體"/>
                <a:ea typeface="新細明體"/>
                <a:sym typeface="Wingdings" panose="05000000000000000000" pitchFamily="2" charset="2"/>
              </a:rPr>
              <a:t>、態度、技能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右大括弧 3"/>
          <p:cNvSpPr/>
          <p:nvPr/>
        </p:nvSpPr>
        <p:spPr>
          <a:xfrm>
            <a:off x="3419872" y="1484784"/>
            <a:ext cx="504056" cy="5760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144888" y="1541983"/>
            <a:ext cx="3514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但實際上很難截然劃分</a:t>
            </a:r>
            <a:endParaRPr lang="zh-TW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5" r="-398" b="14579"/>
          <a:stretch/>
        </p:blipFill>
        <p:spPr bwMode="auto">
          <a:xfrm>
            <a:off x="800576" y="2272641"/>
            <a:ext cx="6507728" cy="293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7092280" y="2708920"/>
            <a:ext cx="1562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較高層次</a:t>
            </a:r>
            <a:r>
              <a:rPr lang="zh-TW" altLang="en-US" b="1" dirty="0" smtClean="0">
                <a:latin typeface="新細明體"/>
                <a:ea typeface="新細明體"/>
              </a:rPr>
              <a:t>，批判思考能力，問題解決</a:t>
            </a:r>
            <a:endParaRPr lang="zh-TW" altLang="en-US" b="1" dirty="0"/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683568" y="4941168"/>
            <a:ext cx="8208912" cy="158417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zh-TW" altLang="en-US" dirty="0" smtClean="0">
                <a:solidFill>
                  <a:schemeClr val="tx1"/>
                </a:solidFill>
              </a:rPr>
              <a:t>情意</a:t>
            </a:r>
            <a:r>
              <a:rPr lang="zh-TW" altLang="en-US" dirty="0" smtClean="0">
                <a:solidFill>
                  <a:schemeClr val="tx1"/>
                </a:solidFill>
                <a:latin typeface="新細明體"/>
                <a:ea typeface="新細明體"/>
              </a:rPr>
              <a:t>：</a:t>
            </a:r>
            <a:r>
              <a:rPr lang="zh-TW" altLang="en-US" dirty="0">
                <a:solidFill>
                  <a:schemeClr val="tx1"/>
                </a:solidFill>
              </a:rPr>
              <a:t>接受</a:t>
            </a:r>
            <a:r>
              <a:rPr lang="en-US" altLang="zh-TW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反應</a:t>
            </a:r>
            <a:r>
              <a:rPr lang="en-US" altLang="zh-TW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zh-TW" altLang="en-US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重視</a:t>
            </a:r>
            <a:r>
              <a:rPr lang="en-US" altLang="zh-TW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zh-TW" altLang="en-US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價值化</a:t>
            </a:r>
            <a:r>
              <a:rPr lang="en-US" altLang="zh-TW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zh-TW" altLang="en-US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品格</a:t>
            </a:r>
            <a:endParaRPr lang="en-US" altLang="zh-TW" b="1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indent="0">
              <a:buFont typeface="Arial" pitchFamily="34" charset="0"/>
              <a:buNone/>
            </a:pPr>
            <a:r>
              <a:rPr lang="zh-TW" alt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技能</a:t>
            </a:r>
            <a:r>
              <a:rPr lang="zh-TW" altLang="en-US" dirty="0" smtClean="0">
                <a:solidFill>
                  <a:schemeClr val="tx1"/>
                </a:solidFill>
                <a:latin typeface="新細明體"/>
                <a:ea typeface="新細明體"/>
                <a:sym typeface="Wingdings" panose="05000000000000000000" pitchFamily="2" charset="2"/>
              </a:rPr>
              <a:t>：知覺</a:t>
            </a:r>
            <a:r>
              <a:rPr lang="en-US" altLang="zh-TW" dirty="0" smtClean="0">
                <a:solidFill>
                  <a:schemeClr val="tx1"/>
                </a:solidFill>
                <a:latin typeface="新細明體"/>
                <a:ea typeface="新細明體"/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olidFill>
                  <a:schemeClr val="tx1"/>
                </a:solidFill>
                <a:latin typeface="新細明體"/>
                <a:ea typeface="新細明體"/>
                <a:sym typeface="Wingdings" panose="05000000000000000000" pitchFamily="2" charset="2"/>
              </a:rPr>
              <a:t>準備</a:t>
            </a:r>
            <a:r>
              <a:rPr lang="en-US" altLang="zh-TW" dirty="0" smtClean="0">
                <a:solidFill>
                  <a:schemeClr val="tx1"/>
                </a:solidFill>
                <a:latin typeface="新細明體"/>
                <a:ea typeface="新細明體"/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olidFill>
                  <a:schemeClr val="tx1"/>
                </a:solidFill>
                <a:latin typeface="新細明體"/>
                <a:ea typeface="新細明體"/>
                <a:sym typeface="Wingdings" panose="05000000000000000000" pitchFamily="2" charset="2"/>
              </a:rPr>
              <a:t>學習</a:t>
            </a:r>
            <a:r>
              <a:rPr lang="en-US" altLang="zh-TW" dirty="0" smtClean="0">
                <a:solidFill>
                  <a:schemeClr val="tx1"/>
                </a:solidFill>
                <a:latin typeface="新細明體"/>
                <a:ea typeface="新細明體"/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olidFill>
                  <a:schemeClr val="tx1"/>
                </a:solidFill>
                <a:latin typeface="新細明體"/>
                <a:ea typeface="新細明體"/>
                <a:sym typeface="Wingdings" panose="05000000000000000000" pitchFamily="2" charset="2"/>
              </a:rPr>
              <a:t>機械練習</a:t>
            </a:r>
            <a:r>
              <a:rPr lang="en-US" altLang="zh-TW" dirty="0" smtClean="0">
                <a:solidFill>
                  <a:schemeClr val="tx1"/>
                </a:solidFill>
                <a:latin typeface="新細明體"/>
                <a:ea typeface="新細明體"/>
                <a:sym typeface="Wingdings" panose="05000000000000000000" pitchFamily="2" charset="2"/>
              </a:rPr>
              <a:t></a:t>
            </a:r>
            <a:r>
              <a:rPr lang="zh-TW" altLang="en-US" b="1" dirty="0" smtClean="0">
                <a:solidFill>
                  <a:schemeClr val="tx1"/>
                </a:solidFill>
                <a:latin typeface="新細明體"/>
                <a:ea typeface="新細明體"/>
                <a:sym typeface="Wingdings" panose="05000000000000000000" pitchFamily="2" charset="2"/>
              </a:rPr>
              <a:t>實作</a:t>
            </a:r>
            <a:r>
              <a:rPr lang="en-US" altLang="zh-TW" b="1" dirty="0" smtClean="0">
                <a:solidFill>
                  <a:schemeClr val="tx1"/>
                </a:solidFill>
                <a:latin typeface="新細明體"/>
                <a:ea typeface="新細明體"/>
                <a:sym typeface="Wingdings" panose="05000000000000000000" pitchFamily="2" charset="2"/>
              </a:rPr>
              <a:t></a:t>
            </a:r>
            <a:r>
              <a:rPr lang="zh-TW" altLang="en-US" b="1" dirty="0" smtClean="0">
                <a:solidFill>
                  <a:schemeClr val="tx1"/>
                </a:solidFill>
                <a:latin typeface="新細明體"/>
                <a:ea typeface="新細明體"/>
                <a:sym typeface="Wingdings" panose="05000000000000000000" pitchFamily="2" charset="2"/>
              </a:rPr>
              <a:t>適應</a:t>
            </a:r>
            <a:r>
              <a:rPr lang="en-US" altLang="zh-TW" b="1" dirty="0" smtClean="0">
                <a:solidFill>
                  <a:schemeClr val="tx1"/>
                </a:solidFill>
                <a:latin typeface="新細明體"/>
                <a:ea typeface="新細明體"/>
                <a:sym typeface="Wingdings" panose="05000000000000000000" pitchFamily="2" charset="2"/>
              </a:rPr>
              <a:t></a:t>
            </a:r>
            <a:r>
              <a:rPr lang="zh-TW" altLang="en-US" b="1" dirty="0" smtClean="0">
                <a:solidFill>
                  <a:schemeClr val="tx1"/>
                </a:solidFill>
                <a:latin typeface="新細明體"/>
                <a:ea typeface="新細明體"/>
                <a:sym typeface="Wingdings" panose="05000000000000000000" pitchFamily="2" charset="2"/>
              </a:rPr>
              <a:t>創造</a:t>
            </a:r>
            <a:endParaRPr lang="zh-TW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41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673</TotalTime>
  <Words>1785</Words>
  <Application>Microsoft Office PowerPoint</Application>
  <PresentationFormat>如螢幕大小 (4:3)</PresentationFormat>
  <Paragraphs>204</Paragraphs>
  <Slides>23</Slides>
  <Notes>23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23</vt:i4>
      </vt:variant>
    </vt:vector>
  </HeadingPairs>
  <TitlesOfParts>
    <vt:vector size="25" baseType="lpstr">
      <vt:lpstr>NewsPrint</vt:lpstr>
      <vt:lpstr>Office 佈景主題</vt:lpstr>
      <vt:lpstr>教學目標怎麼寫</vt:lpstr>
      <vt:lpstr>PowerPoint 簡報</vt:lpstr>
      <vt:lpstr>課程目標 是課程發展的  第一步!</vt:lpstr>
      <vt:lpstr>生活脈絡</vt:lpstr>
      <vt:lpstr>PowerPoint 簡報</vt:lpstr>
      <vt:lpstr>PowerPoint 簡報</vt:lpstr>
      <vt:lpstr>二，泰勒法則</vt:lpstr>
      <vt:lpstr>Filter 1:哲學問題：適應社會或改革社會?</vt:lpstr>
      <vt:lpstr>三，水平分類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答案就在空氣中</vt:lpstr>
      <vt:lpstr>謝謝聆聽!                 NCKU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教學目標怎麼寫</dc:title>
  <dc:creator>MN0</dc:creator>
  <cp:lastModifiedBy>Win7</cp:lastModifiedBy>
  <cp:revision>38</cp:revision>
  <cp:lastPrinted>2015-12-28T05:15:44Z</cp:lastPrinted>
  <dcterms:created xsi:type="dcterms:W3CDTF">2015-12-21T03:03:24Z</dcterms:created>
  <dcterms:modified xsi:type="dcterms:W3CDTF">2016-01-11T00:56:10Z</dcterms:modified>
</cp:coreProperties>
</file>