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26533" y="4510088"/>
            <a:ext cx="10845800" cy="863600"/>
          </a:xfrm>
        </p:spPr>
        <p:txBody>
          <a:bodyPr/>
          <a:lstStyle>
            <a:lvl1pPr>
              <a:defRPr>
                <a:solidFill>
                  <a:srgbClr val="006600"/>
                </a:solidFill>
              </a:defRPr>
            </a:lvl1pPr>
          </a:lstStyle>
          <a:p>
            <a:pPr lvl="0"/>
            <a:r>
              <a:rPr lang="zh-TW" altLang="en-US" noProof="0" smtClean="0"/>
              <a:t>按一下以編輯母片標題樣式</a:t>
            </a:r>
          </a:p>
        </p:txBody>
      </p:sp>
      <p:sp>
        <p:nvSpPr>
          <p:cNvPr id="6147" name="Rectangle 3"/>
          <p:cNvSpPr>
            <a:spLocks noGrp="1" noChangeArrowheads="1"/>
          </p:cNvSpPr>
          <p:nvPr>
            <p:ph type="subTitle" idx="1"/>
          </p:nvPr>
        </p:nvSpPr>
        <p:spPr>
          <a:xfrm>
            <a:off x="624418" y="5516564"/>
            <a:ext cx="10847916" cy="649287"/>
          </a:xfrm>
        </p:spPr>
        <p:txBody>
          <a:bodyPr/>
          <a:lstStyle>
            <a:lvl1pPr marL="0" indent="0" algn="ctr">
              <a:buFontTx/>
              <a:buNone/>
              <a:defRPr/>
            </a:lvl1pPr>
          </a:lstStyle>
          <a:p>
            <a:pPr lvl="0"/>
            <a:r>
              <a:rPr lang="zh-TW" altLang="en-US" noProof="0" smtClean="0"/>
              <a:t>按一下以編輯母片副標題樣式</a:t>
            </a:r>
          </a:p>
        </p:txBody>
      </p:sp>
      <p:sp>
        <p:nvSpPr>
          <p:cNvPr id="6148" name="Rectangle 4"/>
          <p:cNvSpPr>
            <a:spLocks noGrp="1" noChangeArrowheads="1"/>
          </p:cNvSpPr>
          <p:nvPr>
            <p:ph type="dt" sz="half" idx="2"/>
          </p:nvPr>
        </p:nvSpPr>
        <p:spPr/>
        <p:txBody>
          <a:bodyPr/>
          <a:lstStyle>
            <a:lvl1pPr>
              <a:defRPr/>
            </a:lvl1pPr>
          </a:lstStyle>
          <a:p>
            <a:fld id="{FB186027-B389-477A-86D7-3A88EBAAD039}" type="datetimeFigureOut">
              <a:rPr lang="zh-TW" altLang="en-US" smtClean="0"/>
              <a:t>2016/12/11</a:t>
            </a:fld>
            <a:endParaRPr lang="zh-TW" altLang="en-US"/>
          </a:p>
        </p:txBody>
      </p:sp>
      <p:sp>
        <p:nvSpPr>
          <p:cNvPr id="6149" name="Rectangle 5"/>
          <p:cNvSpPr>
            <a:spLocks noGrp="1" noChangeArrowheads="1"/>
          </p:cNvSpPr>
          <p:nvPr>
            <p:ph type="ftr" sz="quarter" idx="3"/>
          </p:nvPr>
        </p:nvSpPr>
        <p:spPr/>
        <p:txBody>
          <a:bodyPr/>
          <a:lstStyle>
            <a:lvl1pPr>
              <a:defRPr/>
            </a:lvl1pPr>
          </a:lstStyle>
          <a:p>
            <a:endParaRPr lang="zh-TW" altLang="en-US"/>
          </a:p>
        </p:txBody>
      </p:sp>
      <p:sp>
        <p:nvSpPr>
          <p:cNvPr id="6150" name="Rectangle 6"/>
          <p:cNvSpPr>
            <a:spLocks noGrp="1" noChangeArrowheads="1"/>
          </p:cNvSpPr>
          <p:nvPr>
            <p:ph type="sldNum" sz="quarter" idx="4"/>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35017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6783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115889"/>
            <a:ext cx="2743200" cy="60102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09600" y="115889"/>
            <a:ext cx="8026400" cy="60102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200925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371091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1" y="1709739"/>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126846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09600" y="1600201"/>
            <a:ext cx="53848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97600" y="1600201"/>
            <a:ext cx="53848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203527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40317" y="365126"/>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40318" y="2505075"/>
            <a:ext cx="5158316"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71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8" name="頁尾版面配置區 7"/>
          <p:cNvSpPr>
            <a:spLocks noGrp="1"/>
          </p:cNvSpPr>
          <p:nvPr>
            <p:ph type="ftr" sz="quarter" idx="11"/>
          </p:nvPr>
        </p:nvSpPr>
        <p:spPr/>
        <p:txBody>
          <a:bodyPr/>
          <a:lstStyle>
            <a:lvl1pPr>
              <a:defRPr/>
            </a:lvl1pPr>
          </a:lstStyle>
          <a:p>
            <a:endParaRPr lang="zh-TW" altLang="en-US"/>
          </a:p>
        </p:txBody>
      </p:sp>
      <p:sp>
        <p:nvSpPr>
          <p:cNvPr id="9" name="投影片編號版面配置區 8"/>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227134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4" name="頁尾版面配置區 3"/>
          <p:cNvSpPr>
            <a:spLocks noGrp="1"/>
          </p:cNvSpPr>
          <p:nvPr>
            <p:ph type="ftr" sz="quarter" idx="11"/>
          </p:nvPr>
        </p:nvSpPr>
        <p:spPr/>
        <p:txBody>
          <a:bodyPr/>
          <a:lstStyle>
            <a:lvl1pPr>
              <a:defRPr/>
            </a:lvl1pPr>
          </a:lstStyle>
          <a:p>
            <a:endParaRPr lang="zh-TW" altLang="en-US"/>
          </a:p>
        </p:txBody>
      </p:sp>
      <p:sp>
        <p:nvSpPr>
          <p:cNvPr id="5" name="投影片編號版面配置區 4"/>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1538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3"/>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2777317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40318" y="457200"/>
            <a:ext cx="393276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317223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40318" y="457200"/>
            <a:ext cx="393276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fld id="{FB186027-B389-477A-86D7-3A88EBAAD039}" type="datetimeFigureOut">
              <a:rPr lang="zh-TW" altLang="en-US" smtClean="0"/>
              <a:t>2016/12/11</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1213508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11588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124"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FB186027-B389-477A-86D7-3A88EBAAD039}" type="datetimeFigureOut">
              <a:rPr lang="zh-TW" altLang="en-US" smtClean="0"/>
              <a:t>2016/12/11</a:t>
            </a:fld>
            <a:endParaRPr lang="zh-TW" altLang="en-US"/>
          </a:p>
        </p:txBody>
      </p:sp>
      <p:sp>
        <p:nvSpPr>
          <p:cNvPr id="5125"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zh-TW" altLang="en-US"/>
          </a:p>
        </p:txBody>
      </p:sp>
      <p:sp>
        <p:nvSpPr>
          <p:cNvPr id="5126"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9F86A61-B429-4476-A8DE-384CF42A5D63}" type="slidenum">
              <a:rPr lang="zh-TW" altLang="en-US" smtClean="0"/>
              <a:t>‹#›</a:t>
            </a:fld>
            <a:endParaRPr lang="zh-TW" altLang="en-US"/>
          </a:p>
        </p:txBody>
      </p:sp>
    </p:spTree>
    <p:extLst>
      <p:ext uri="{BB962C8B-B14F-4D97-AF65-F5344CB8AC3E}">
        <p14:creationId xmlns:p14="http://schemas.microsoft.com/office/powerpoint/2010/main" val="226697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kumimoji="1" sz="4400" kern="1200">
          <a:solidFill>
            <a:schemeClr val="bg1"/>
          </a:solidFill>
          <a:latin typeface="+mj-lt"/>
          <a:ea typeface="+mj-ea"/>
          <a:cs typeface="+mj-cs"/>
        </a:defRPr>
      </a:lvl1pPr>
      <a:lvl2pPr algn="ctr" rtl="0" eaLnBrk="1" fontAlgn="base" hangingPunct="1">
        <a:spcBef>
          <a:spcPct val="0"/>
        </a:spcBef>
        <a:spcAft>
          <a:spcPct val="0"/>
        </a:spcAft>
        <a:defRPr kumimoji="1" sz="4400">
          <a:solidFill>
            <a:schemeClr val="bg1"/>
          </a:solidFill>
          <a:latin typeface="Arial" panose="020B0604020202020204" pitchFamily="34" charset="0"/>
          <a:ea typeface="新細明體" panose="02020500000000000000" pitchFamily="18" charset="-120"/>
        </a:defRPr>
      </a:lvl2pPr>
      <a:lvl3pPr algn="ctr" rtl="0" eaLnBrk="1" fontAlgn="base" hangingPunct="1">
        <a:spcBef>
          <a:spcPct val="0"/>
        </a:spcBef>
        <a:spcAft>
          <a:spcPct val="0"/>
        </a:spcAft>
        <a:defRPr kumimoji="1" sz="4400">
          <a:solidFill>
            <a:schemeClr val="bg1"/>
          </a:solidFill>
          <a:latin typeface="Arial" panose="020B0604020202020204" pitchFamily="34" charset="0"/>
          <a:ea typeface="新細明體" panose="02020500000000000000" pitchFamily="18" charset="-120"/>
        </a:defRPr>
      </a:lvl3pPr>
      <a:lvl4pPr algn="ctr" rtl="0" eaLnBrk="1" fontAlgn="base" hangingPunct="1">
        <a:spcBef>
          <a:spcPct val="0"/>
        </a:spcBef>
        <a:spcAft>
          <a:spcPct val="0"/>
        </a:spcAft>
        <a:defRPr kumimoji="1" sz="4400">
          <a:solidFill>
            <a:schemeClr val="bg1"/>
          </a:solidFill>
          <a:latin typeface="Arial" panose="020B0604020202020204" pitchFamily="34" charset="0"/>
          <a:ea typeface="新細明體" panose="02020500000000000000" pitchFamily="18" charset="-120"/>
        </a:defRPr>
      </a:lvl4pPr>
      <a:lvl5pPr algn="ctr" rtl="0" eaLnBrk="1" fontAlgn="base" hangingPunct="1">
        <a:spcBef>
          <a:spcPct val="0"/>
        </a:spcBef>
        <a:spcAft>
          <a:spcPct val="0"/>
        </a:spcAft>
        <a:defRPr kumimoji="1" sz="4400">
          <a:solidFill>
            <a:schemeClr val="bg1"/>
          </a:solidFill>
          <a:latin typeface="Arial" panose="020B0604020202020204" pitchFamily="34" charset="0"/>
          <a:ea typeface="新細明體" panose="02020500000000000000" pitchFamily="18" charset="-120"/>
        </a:defRPr>
      </a:lvl5pPr>
      <a:lvl6pPr marL="457200" algn="ctr" rtl="0" eaLnBrk="1" fontAlgn="base" hangingPunct="1">
        <a:spcBef>
          <a:spcPct val="0"/>
        </a:spcBef>
        <a:spcAft>
          <a:spcPct val="0"/>
        </a:spcAft>
        <a:defRPr kumimoji="1" sz="4400">
          <a:solidFill>
            <a:schemeClr val="bg1"/>
          </a:solidFill>
          <a:latin typeface="Arial" panose="020B0604020202020204" pitchFamily="34" charset="0"/>
          <a:ea typeface="新細明體" panose="02020500000000000000" pitchFamily="18" charset="-120"/>
        </a:defRPr>
      </a:lvl6pPr>
      <a:lvl7pPr marL="914400" algn="ctr" rtl="0" eaLnBrk="1" fontAlgn="base" hangingPunct="1">
        <a:spcBef>
          <a:spcPct val="0"/>
        </a:spcBef>
        <a:spcAft>
          <a:spcPct val="0"/>
        </a:spcAft>
        <a:defRPr kumimoji="1" sz="4400">
          <a:solidFill>
            <a:schemeClr val="bg1"/>
          </a:solidFill>
          <a:latin typeface="Arial" panose="020B0604020202020204" pitchFamily="34" charset="0"/>
          <a:ea typeface="新細明體" panose="02020500000000000000" pitchFamily="18" charset="-120"/>
        </a:defRPr>
      </a:lvl7pPr>
      <a:lvl8pPr marL="1371600" algn="ctr" rtl="0" eaLnBrk="1" fontAlgn="base" hangingPunct="1">
        <a:spcBef>
          <a:spcPct val="0"/>
        </a:spcBef>
        <a:spcAft>
          <a:spcPct val="0"/>
        </a:spcAft>
        <a:defRPr kumimoji="1" sz="4400">
          <a:solidFill>
            <a:schemeClr val="bg1"/>
          </a:solidFill>
          <a:latin typeface="Arial" panose="020B0604020202020204" pitchFamily="34" charset="0"/>
          <a:ea typeface="新細明體" panose="02020500000000000000" pitchFamily="18" charset="-120"/>
        </a:defRPr>
      </a:lvl8pPr>
      <a:lvl9pPr marL="1828800" algn="ctr" rtl="0" eaLnBrk="1" fontAlgn="base" hangingPunct="1">
        <a:spcBef>
          <a:spcPct val="0"/>
        </a:spcBef>
        <a:spcAft>
          <a:spcPct val="0"/>
        </a:spcAft>
        <a:defRPr kumimoji="1" sz="4400">
          <a:solidFill>
            <a:schemeClr val="bg1"/>
          </a:solidFill>
          <a:latin typeface="Arial" panose="020B0604020202020204" pitchFamily="34" charset="0"/>
          <a:ea typeface="新細明體" panose="02020500000000000000" pitchFamily="18" charset="-12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當宗教遇到學術</a:t>
            </a:r>
            <a:endParaRPr lang="zh-TW" altLang="en-US" dirty="0"/>
          </a:p>
        </p:txBody>
      </p:sp>
      <p:sp>
        <p:nvSpPr>
          <p:cNvPr id="3" name="副標題 2"/>
          <p:cNvSpPr>
            <a:spLocks noGrp="1"/>
          </p:cNvSpPr>
          <p:nvPr>
            <p:ph type="subTitle" idx="1"/>
          </p:nvPr>
        </p:nvSpPr>
        <p:spPr/>
        <p:txBody>
          <a:bodyPr/>
          <a:lstStyle/>
          <a:p>
            <a:r>
              <a:rPr lang="zh-TW" altLang="en-US" dirty="0" smtClean="0"/>
              <a:t>胡博硯</a:t>
            </a:r>
            <a:endParaRPr lang="en-US" altLang="zh-TW" dirty="0" smtClean="0"/>
          </a:p>
          <a:p>
            <a:r>
              <a:rPr lang="zh-TW" altLang="en-US" dirty="0" smtClean="0"/>
              <a:t>東吳大學法律學系副教授</a:t>
            </a:r>
            <a:r>
              <a:rPr lang="en-US" altLang="zh-TW" dirty="0" smtClean="0"/>
              <a:t>/</a:t>
            </a:r>
            <a:r>
              <a:rPr lang="zh-TW" altLang="en-US" dirty="0" smtClean="0"/>
              <a:t>柏林洪堡大學法學博士</a:t>
            </a:r>
            <a:endParaRPr lang="zh-TW" altLang="en-US" dirty="0"/>
          </a:p>
        </p:txBody>
      </p:sp>
    </p:spTree>
    <p:extLst>
      <p:ext uri="{BB962C8B-B14F-4D97-AF65-F5344CB8AC3E}">
        <p14:creationId xmlns:p14="http://schemas.microsoft.com/office/powerpoint/2010/main" val="777675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t>講學自由或者是學術自由的界線</a:t>
            </a:r>
            <a:endParaRPr lang="zh-TW" altLang="en-US" sz="3200" dirty="0"/>
          </a:p>
        </p:txBody>
      </p:sp>
      <p:sp>
        <p:nvSpPr>
          <p:cNvPr id="3" name="內容版面配置區 2"/>
          <p:cNvSpPr>
            <a:spLocks noGrp="1"/>
          </p:cNvSpPr>
          <p:nvPr>
            <p:ph idx="1"/>
          </p:nvPr>
        </p:nvSpPr>
        <p:spPr/>
        <p:txBody>
          <a:bodyPr/>
          <a:lstStyle/>
          <a:p>
            <a:r>
              <a:rPr lang="zh-TW" altLang="en-US" dirty="0" smtClean="0"/>
              <a:t>憲法忠誠義務</a:t>
            </a:r>
            <a:endParaRPr lang="en-US" altLang="zh-TW" dirty="0" smtClean="0"/>
          </a:p>
          <a:p>
            <a:r>
              <a:rPr lang="zh-TW" altLang="en-US" dirty="0" smtClean="0"/>
              <a:t>研究成果</a:t>
            </a:r>
            <a:r>
              <a:rPr lang="zh-TW" altLang="en-US" dirty="0"/>
              <a:t>危</a:t>
            </a:r>
            <a:r>
              <a:rPr lang="zh-TW" altLang="en-US" dirty="0" smtClean="0"/>
              <a:t>害的避</a:t>
            </a:r>
            <a:r>
              <a:rPr lang="zh-TW" altLang="en-US" dirty="0"/>
              <a:t>免</a:t>
            </a:r>
          </a:p>
        </p:txBody>
      </p:sp>
    </p:spTree>
    <p:extLst>
      <p:ext uri="{BB962C8B-B14F-4D97-AF65-F5344CB8AC3E}">
        <p14:creationId xmlns:p14="http://schemas.microsoft.com/office/powerpoint/2010/main" val="49746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t>學術自由與宗教自</a:t>
            </a:r>
            <a:r>
              <a:rPr lang="zh-TW" altLang="en-US" sz="3200" dirty="0"/>
              <a:t>由</a:t>
            </a:r>
          </a:p>
        </p:txBody>
      </p:sp>
      <p:sp>
        <p:nvSpPr>
          <p:cNvPr id="3" name="內容版面配置區 2"/>
          <p:cNvSpPr>
            <a:spLocks noGrp="1"/>
          </p:cNvSpPr>
          <p:nvPr>
            <p:ph idx="1"/>
          </p:nvPr>
        </p:nvSpPr>
        <p:spPr/>
        <p:txBody>
          <a:bodyPr/>
          <a:lstStyle/>
          <a:p>
            <a:r>
              <a:rPr lang="zh-TW" altLang="en-US" dirty="0" smtClean="0"/>
              <a:t>基本權的功能</a:t>
            </a:r>
            <a:r>
              <a:rPr lang="en-US" altLang="zh-TW" dirty="0" smtClean="0"/>
              <a:t>~</a:t>
            </a:r>
            <a:r>
              <a:rPr lang="zh-TW" altLang="en-US" dirty="0" smtClean="0"/>
              <a:t>對抗國家</a:t>
            </a:r>
            <a:endParaRPr lang="en-US" altLang="zh-TW" dirty="0" smtClean="0"/>
          </a:p>
          <a:p>
            <a:r>
              <a:rPr lang="zh-TW" altLang="en-US" dirty="0" smtClean="0"/>
              <a:t>基本權的衝突</a:t>
            </a:r>
            <a:r>
              <a:rPr lang="en-US" altLang="zh-TW" dirty="0" smtClean="0"/>
              <a:t>~</a:t>
            </a:r>
            <a:r>
              <a:rPr lang="zh-TW" altLang="en-US" dirty="0" smtClean="0"/>
              <a:t>私人之間的衝突</a:t>
            </a:r>
            <a:endParaRPr lang="en-US" altLang="zh-TW" dirty="0" smtClean="0"/>
          </a:p>
          <a:p>
            <a:r>
              <a:rPr lang="zh-TW" altLang="en-US" dirty="0" smtClean="0"/>
              <a:t>例如</a:t>
            </a:r>
            <a:endParaRPr lang="en-US" altLang="zh-TW" dirty="0" smtClean="0"/>
          </a:p>
          <a:p>
            <a:r>
              <a:rPr lang="zh-TW" altLang="en-US" dirty="0" smtClean="0"/>
              <a:t>釋字第</a:t>
            </a:r>
            <a:r>
              <a:rPr lang="en-US" altLang="zh-TW" dirty="0" smtClean="0"/>
              <a:t>509</a:t>
            </a:r>
            <a:r>
              <a:rPr lang="zh-TW" altLang="en-US" dirty="0" smtClean="0"/>
              <a:t>號解釋人格權</a:t>
            </a:r>
            <a:r>
              <a:rPr lang="en-US" altLang="zh-TW" dirty="0" smtClean="0"/>
              <a:t>VS.</a:t>
            </a:r>
            <a:r>
              <a:rPr lang="zh-TW" altLang="en-US" dirty="0" smtClean="0"/>
              <a:t>言論自由</a:t>
            </a:r>
            <a:endParaRPr lang="zh-TW" altLang="en-US" dirty="0"/>
          </a:p>
        </p:txBody>
      </p:sp>
    </p:spTree>
    <p:extLst>
      <p:ext uri="{BB962C8B-B14F-4D97-AF65-F5344CB8AC3E}">
        <p14:creationId xmlns:p14="http://schemas.microsoft.com/office/powerpoint/2010/main" val="207251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a:t>教</a:t>
            </a:r>
            <a:r>
              <a:rPr lang="zh-TW" altLang="en-US" sz="3200" dirty="0" smtClean="0"/>
              <a:t>師的學術自由</a:t>
            </a:r>
            <a:r>
              <a:rPr lang="en-US" altLang="zh-TW" sz="3200" dirty="0" err="1" smtClean="0"/>
              <a:t>v.s</a:t>
            </a:r>
            <a:r>
              <a:rPr lang="zh-TW" altLang="en-US" sz="3200" dirty="0" smtClean="0"/>
              <a:t>學生的宗教自由</a:t>
            </a:r>
            <a:endParaRPr lang="zh-TW" altLang="en-US" sz="3200" dirty="0"/>
          </a:p>
        </p:txBody>
      </p:sp>
      <p:sp>
        <p:nvSpPr>
          <p:cNvPr id="3" name="內容版面配置區 2"/>
          <p:cNvSpPr>
            <a:spLocks noGrp="1"/>
          </p:cNvSpPr>
          <p:nvPr>
            <p:ph idx="1"/>
          </p:nvPr>
        </p:nvSpPr>
        <p:spPr/>
        <p:txBody>
          <a:bodyPr/>
          <a:lstStyle/>
          <a:p>
            <a:r>
              <a:rPr lang="zh-TW" altLang="en-US" dirty="0" smtClean="0"/>
              <a:t>教師有開課自由、授課自由</a:t>
            </a:r>
            <a:endParaRPr lang="en-US" altLang="zh-TW" dirty="0" smtClean="0"/>
          </a:p>
          <a:p>
            <a:r>
              <a:rPr lang="zh-TW" altLang="en-US" dirty="0" smtClean="0"/>
              <a:t>學生有選課自由</a:t>
            </a:r>
            <a:endParaRPr lang="en-US" altLang="zh-TW" dirty="0" smtClean="0"/>
          </a:p>
          <a:p>
            <a:r>
              <a:rPr lang="zh-TW" altLang="en-US" dirty="0" smtClean="0"/>
              <a:t>必修課程必須遵循系所安排</a:t>
            </a:r>
            <a:endParaRPr lang="en-US" altLang="zh-TW" dirty="0" smtClean="0"/>
          </a:p>
          <a:p>
            <a:r>
              <a:rPr lang="zh-TW" altLang="en-US" dirty="0" smtClean="0"/>
              <a:t>學術自由必須要植基於科學方法得來的知識所傳授</a:t>
            </a:r>
            <a:endParaRPr lang="en-US" altLang="zh-TW" dirty="0" smtClean="0"/>
          </a:p>
          <a:p>
            <a:r>
              <a:rPr lang="zh-TW" altLang="en-US" dirty="0" smtClean="0"/>
              <a:t>教授不得強制要求學生更改其宗教信仰</a:t>
            </a:r>
            <a:endParaRPr lang="en-US" altLang="zh-TW" dirty="0" smtClean="0"/>
          </a:p>
          <a:p>
            <a:r>
              <a:rPr lang="zh-TW" altLang="en-US" dirty="0" smtClean="0"/>
              <a:t>教授也無從探知學生信與不信特定之宗教</a:t>
            </a:r>
            <a:endParaRPr lang="en-US" altLang="zh-TW" dirty="0" smtClean="0"/>
          </a:p>
          <a:p>
            <a:r>
              <a:rPr lang="zh-TW" altLang="en-US" dirty="0" smtClean="0"/>
              <a:t>憲法忠誠義務的遵循</a:t>
            </a:r>
            <a:endParaRPr lang="zh-TW" altLang="en-US" dirty="0"/>
          </a:p>
        </p:txBody>
      </p:sp>
    </p:spTree>
    <p:extLst>
      <p:ext uri="{BB962C8B-B14F-4D97-AF65-F5344CB8AC3E}">
        <p14:creationId xmlns:p14="http://schemas.microsoft.com/office/powerpoint/2010/main" val="422626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t>憲法上規定</a:t>
            </a:r>
            <a:endParaRPr lang="zh-TW" altLang="en-US" sz="3200" dirty="0"/>
          </a:p>
        </p:txBody>
      </p:sp>
      <p:sp>
        <p:nvSpPr>
          <p:cNvPr id="3" name="內容版面配置區 2"/>
          <p:cNvSpPr>
            <a:spLocks noGrp="1"/>
          </p:cNvSpPr>
          <p:nvPr>
            <p:ph idx="1"/>
          </p:nvPr>
        </p:nvSpPr>
        <p:spPr/>
        <p:txBody>
          <a:bodyPr/>
          <a:lstStyle/>
          <a:p>
            <a:r>
              <a:rPr lang="zh-TW" altLang="en-US" dirty="0" smtClean="0"/>
              <a:t>人民有信仰宗教之自由。 </a:t>
            </a:r>
            <a:r>
              <a:rPr lang="en-US" altLang="zh-TW" dirty="0" smtClean="0"/>
              <a:t>(</a:t>
            </a:r>
            <a:r>
              <a:rPr lang="zh-TW" altLang="en-US" dirty="0" smtClean="0"/>
              <a:t>第</a:t>
            </a:r>
            <a:r>
              <a:rPr lang="en-US" altLang="zh-TW" dirty="0" smtClean="0"/>
              <a:t>13</a:t>
            </a:r>
            <a:r>
              <a:rPr lang="zh-TW" altLang="en-US" dirty="0" smtClean="0"/>
              <a:t>條</a:t>
            </a:r>
            <a:r>
              <a:rPr lang="en-US" altLang="zh-TW" dirty="0" smtClean="0"/>
              <a:t>)</a:t>
            </a:r>
          </a:p>
          <a:p>
            <a:r>
              <a:rPr lang="zh-TW" altLang="en-US" dirty="0" smtClean="0"/>
              <a:t>人民有言論、講學、著作及出版之自由。 </a:t>
            </a:r>
            <a:r>
              <a:rPr lang="en-US" altLang="zh-TW" dirty="0" smtClean="0"/>
              <a:t>(</a:t>
            </a:r>
            <a:r>
              <a:rPr lang="zh-TW" altLang="en-US" dirty="0" smtClean="0"/>
              <a:t>第</a:t>
            </a:r>
            <a:r>
              <a:rPr lang="en-US" altLang="zh-TW" dirty="0" smtClean="0"/>
              <a:t>11</a:t>
            </a:r>
            <a:r>
              <a:rPr lang="zh-TW" altLang="en-US" dirty="0" smtClean="0"/>
              <a:t>條</a:t>
            </a:r>
            <a:r>
              <a:rPr lang="en-US" altLang="zh-TW" dirty="0" smtClean="0"/>
              <a:t>)</a:t>
            </a:r>
            <a:endParaRPr lang="zh-TW" altLang="en-US" dirty="0"/>
          </a:p>
        </p:txBody>
      </p:sp>
    </p:spTree>
    <p:extLst>
      <p:ext uri="{BB962C8B-B14F-4D97-AF65-F5344CB8AC3E}">
        <p14:creationId xmlns:p14="http://schemas.microsoft.com/office/powerpoint/2010/main" val="76916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t>憲法第</a:t>
            </a:r>
            <a:r>
              <a:rPr lang="en-US" altLang="zh-TW" sz="3200" dirty="0" smtClean="0"/>
              <a:t>13</a:t>
            </a:r>
            <a:r>
              <a:rPr lang="zh-TW" altLang="en-US" sz="3200" dirty="0" smtClean="0"/>
              <a:t>條內涵</a:t>
            </a:r>
            <a:endParaRPr lang="zh-TW" altLang="en-US" sz="3200" dirty="0"/>
          </a:p>
        </p:txBody>
      </p:sp>
      <p:sp>
        <p:nvSpPr>
          <p:cNvPr id="3" name="內容版面配置區 2"/>
          <p:cNvSpPr>
            <a:spLocks noGrp="1"/>
          </p:cNvSpPr>
          <p:nvPr>
            <p:ph idx="1"/>
          </p:nvPr>
        </p:nvSpPr>
        <p:spPr/>
        <p:txBody>
          <a:bodyPr/>
          <a:lstStyle/>
          <a:p>
            <a:r>
              <a:rPr lang="zh-TW" altLang="en-US" dirty="0" smtClean="0"/>
              <a:t>司法院釋字第</a:t>
            </a:r>
            <a:r>
              <a:rPr lang="en-US" altLang="zh-TW" dirty="0" smtClean="0"/>
              <a:t>490</a:t>
            </a:r>
            <a:r>
              <a:rPr lang="zh-TW" altLang="en-US" dirty="0"/>
              <a:t>號</a:t>
            </a:r>
            <a:r>
              <a:rPr lang="zh-TW" altLang="en-US" dirty="0" smtClean="0"/>
              <a:t>解釋</a:t>
            </a:r>
            <a:endParaRPr lang="en-US" altLang="zh-TW" dirty="0" smtClean="0"/>
          </a:p>
          <a:p>
            <a:r>
              <a:rPr lang="zh-TW" altLang="en-US" dirty="0" smtClean="0"/>
              <a:t>憲法第十三條規定 ：「人民有信仰宗教之自由。」係指人民</a:t>
            </a:r>
            <a:r>
              <a:rPr lang="zh-TW" altLang="en-US" u="sng" dirty="0" smtClean="0"/>
              <a:t>有信仰與不信仰任何宗教</a:t>
            </a:r>
            <a:r>
              <a:rPr lang="zh-TW" altLang="en-US" dirty="0" smtClean="0"/>
              <a:t>之自由 ，以及</a:t>
            </a:r>
            <a:r>
              <a:rPr lang="zh-TW" altLang="en-US" u="sng" dirty="0" smtClean="0"/>
              <a:t>參與或不參與宗教活動</a:t>
            </a:r>
            <a:r>
              <a:rPr lang="zh-TW" altLang="en-US" dirty="0" smtClean="0"/>
              <a:t>之自由；</a:t>
            </a:r>
            <a:r>
              <a:rPr lang="zh-TW" altLang="en-US" u="sng" dirty="0" smtClean="0"/>
              <a:t>國家不得對特定之宗教加以獎勵或禁制，或對人民特定信仰畀予優待或不利益</a:t>
            </a:r>
            <a:r>
              <a:rPr lang="zh-TW" altLang="en-US" dirty="0" smtClean="0"/>
              <a:t>。</a:t>
            </a:r>
            <a:endParaRPr lang="zh-TW" altLang="en-US" dirty="0"/>
          </a:p>
        </p:txBody>
      </p:sp>
    </p:spTree>
    <p:extLst>
      <p:ext uri="{BB962C8B-B14F-4D97-AF65-F5344CB8AC3E}">
        <p14:creationId xmlns:p14="http://schemas.microsoft.com/office/powerpoint/2010/main" val="55786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t>內心的信仰自由</a:t>
            </a:r>
            <a:endParaRPr lang="zh-TW" altLang="en-US" sz="3200" dirty="0"/>
          </a:p>
        </p:txBody>
      </p:sp>
      <p:sp>
        <p:nvSpPr>
          <p:cNvPr id="3" name="內容版面配置區 2"/>
          <p:cNvSpPr>
            <a:spLocks noGrp="1"/>
          </p:cNvSpPr>
          <p:nvPr>
            <p:ph idx="1"/>
          </p:nvPr>
        </p:nvSpPr>
        <p:spPr/>
        <p:txBody>
          <a:bodyPr/>
          <a:lstStyle/>
          <a:p>
            <a:r>
              <a:rPr lang="zh-TW" altLang="en-US" dirty="0" smtClean="0"/>
              <a:t>全然的保障</a:t>
            </a:r>
            <a:r>
              <a:rPr lang="en-US" altLang="zh-TW" dirty="0" smtClean="0"/>
              <a:t>~</a:t>
            </a:r>
            <a:r>
              <a:rPr lang="zh-TW" altLang="en-US" dirty="0" smtClean="0"/>
              <a:t>強制轉化的禁止</a:t>
            </a:r>
            <a:endParaRPr lang="en-US" altLang="zh-TW" dirty="0" smtClean="0"/>
          </a:p>
          <a:p>
            <a:r>
              <a:rPr lang="zh-TW" altLang="en-US" dirty="0" smtClean="0"/>
              <a:t>不信仰也是自由</a:t>
            </a:r>
            <a:endParaRPr lang="en-US" altLang="zh-TW" dirty="0" smtClean="0"/>
          </a:p>
          <a:p>
            <a:endParaRPr lang="zh-TW" altLang="en-US" dirty="0"/>
          </a:p>
        </p:txBody>
      </p:sp>
    </p:spTree>
    <p:extLst>
      <p:ext uri="{BB962C8B-B14F-4D97-AF65-F5344CB8AC3E}">
        <p14:creationId xmlns:p14="http://schemas.microsoft.com/office/powerpoint/2010/main" val="188247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t>參與或不參與宗教活動</a:t>
            </a:r>
            <a:endParaRPr lang="zh-TW" altLang="en-US" sz="3200" dirty="0"/>
          </a:p>
        </p:txBody>
      </p:sp>
      <p:sp>
        <p:nvSpPr>
          <p:cNvPr id="3" name="內容版面配置區 2"/>
          <p:cNvSpPr>
            <a:spLocks noGrp="1"/>
          </p:cNvSpPr>
          <p:nvPr>
            <p:ph idx="1"/>
          </p:nvPr>
        </p:nvSpPr>
        <p:spPr/>
        <p:txBody>
          <a:bodyPr/>
          <a:lstStyle/>
          <a:p>
            <a:r>
              <a:rPr lang="zh-TW" altLang="en-US" dirty="0" smtClean="0"/>
              <a:t>確定保護的範圍為何</a:t>
            </a:r>
            <a:r>
              <a:rPr lang="en-US" altLang="zh-TW" dirty="0" smtClean="0"/>
              <a:t>?</a:t>
            </a:r>
          </a:p>
          <a:p>
            <a:r>
              <a:rPr lang="zh-TW" altLang="en-US" dirty="0" smtClean="0"/>
              <a:t>確定是否有限制</a:t>
            </a:r>
            <a:r>
              <a:rPr lang="en-US" altLang="zh-TW" dirty="0" smtClean="0"/>
              <a:t>?</a:t>
            </a:r>
          </a:p>
          <a:p>
            <a:r>
              <a:rPr lang="zh-TW" altLang="en-US" dirty="0" smtClean="0"/>
              <a:t>限制是否和</a:t>
            </a:r>
            <a:r>
              <a:rPr lang="zh-TW" altLang="en-US" dirty="0"/>
              <a:t>於</a:t>
            </a:r>
            <a:r>
              <a:rPr lang="zh-TW" altLang="en-US" dirty="0" smtClean="0"/>
              <a:t>比例原則</a:t>
            </a:r>
            <a:r>
              <a:rPr lang="en-US" altLang="zh-TW" dirty="0" smtClean="0"/>
              <a:t>?</a:t>
            </a:r>
            <a:endParaRPr lang="en-US" altLang="zh-TW" dirty="0"/>
          </a:p>
        </p:txBody>
      </p:sp>
    </p:spTree>
    <p:extLst>
      <p:ext uri="{BB962C8B-B14F-4D97-AF65-F5344CB8AC3E}">
        <p14:creationId xmlns:p14="http://schemas.microsoft.com/office/powerpoint/2010/main" val="356899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t>可否拒服兵役</a:t>
            </a:r>
            <a:endParaRPr lang="zh-TW" altLang="en-US" sz="3200" dirty="0"/>
          </a:p>
        </p:txBody>
      </p:sp>
      <p:sp>
        <p:nvSpPr>
          <p:cNvPr id="3" name="內容版面配置區 2"/>
          <p:cNvSpPr>
            <a:spLocks noGrp="1"/>
          </p:cNvSpPr>
          <p:nvPr>
            <p:ph idx="1"/>
          </p:nvPr>
        </p:nvSpPr>
        <p:spPr/>
        <p:txBody>
          <a:bodyPr/>
          <a:lstStyle/>
          <a:p>
            <a:r>
              <a:rPr lang="zh-TW" altLang="en-US" dirty="0" smtClean="0"/>
              <a:t>立法者鑒於男女生理上之差 異及因此種差異所生之社會生活功能角色之不同，於兵役法第一條規定： 中華民國男子依法皆有服兵役之義務，係為實踐國家目的及憲法上人民之 基本義務而為之規定，原屬立法政策之考量，非為助長、促進或限制宗教 而設，且無助長、促進或限制宗教之效果。復次，服兵役之義務，並無違 反人性尊嚴亦未動搖憲法價值體系之基礎，且為大多數國家之法律所明定 ，更為保護人民，防衛國家之安全所必需，與憲法第七條平等原則及第十 三條宗教信仰自由之保障，並無牴觸。</a:t>
            </a:r>
            <a:endParaRPr lang="zh-TW" altLang="en-US" dirty="0"/>
          </a:p>
        </p:txBody>
      </p:sp>
    </p:spTree>
    <p:extLst>
      <p:ext uri="{BB962C8B-B14F-4D97-AF65-F5344CB8AC3E}">
        <p14:creationId xmlns:p14="http://schemas.microsoft.com/office/powerpoint/2010/main" val="15892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又兵役法施行法第五十九條第二項 規定：同條第一項判處徒刑人員，經依法赦免、減刑、緩刑、假釋後，其 禁役者，如實際執行徒刑時間不滿四年時，免除禁役。故免除禁役者，倘 仍在適役年齡，其服兵役之義務，並不因此而免除，兵役法施行法第五十 九條第二項因而規定，由各該管轄司法機關通知其所屬縣 </a:t>
            </a:r>
            <a:r>
              <a:rPr lang="en-US" altLang="zh-TW" dirty="0" smtClean="0"/>
              <a:t>(</a:t>
            </a:r>
            <a:r>
              <a:rPr lang="zh-TW" altLang="en-US" dirty="0" smtClean="0"/>
              <a:t>市</a:t>
            </a:r>
            <a:r>
              <a:rPr lang="en-US" altLang="zh-TW" dirty="0" smtClean="0"/>
              <a:t>) </a:t>
            </a:r>
            <a:r>
              <a:rPr lang="zh-TW" altLang="en-US" dirty="0" smtClean="0"/>
              <a:t>政府處理 。若另有違反兵役法之規定而符合處罰之要件者，仍應依妨害兵役治罪條 例之規定處斷，並不構成一行為重複處罰問題，亦與憲法第十三條宗教信 仰自由之保障及第二十三條比例原則之規定，不相牴觸。 </a:t>
            </a:r>
          </a:p>
          <a:p>
            <a:endParaRPr lang="zh-TW" altLang="en-US" dirty="0"/>
          </a:p>
        </p:txBody>
      </p:sp>
    </p:spTree>
    <p:extLst>
      <p:ext uri="{BB962C8B-B14F-4D97-AF65-F5344CB8AC3E}">
        <p14:creationId xmlns:p14="http://schemas.microsoft.com/office/powerpoint/2010/main" val="153104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t>學術自由</a:t>
            </a:r>
            <a:endParaRPr lang="zh-TW" altLang="en-US" sz="3200" dirty="0"/>
          </a:p>
        </p:txBody>
      </p:sp>
      <p:sp>
        <p:nvSpPr>
          <p:cNvPr id="3" name="內容版面配置區 2"/>
          <p:cNvSpPr>
            <a:spLocks noGrp="1"/>
          </p:cNvSpPr>
          <p:nvPr>
            <p:ph idx="1"/>
          </p:nvPr>
        </p:nvSpPr>
        <p:spPr/>
        <p:txBody>
          <a:bodyPr/>
          <a:lstStyle/>
          <a:p>
            <a:r>
              <a:rPr lang="zh-TW" altLang="en-US" dirty="0" smtClean="0"/>
              <a:t>憲法沒有明文題到學術自由</a:t>
            </a:r>
            <a:endParaRPr lang="en-US" altLang="zh-TW" dirty="0" smtClean="0"/>
          </a:p>
          <a:p>
            <a:r>
              <a:rPr lang="zh-TW" altLang="en-US" dirty="0" smtClean="0"/>
              <a:t>講學自由</a:t>
            </a:r>
            <a:endParaRPr lang="en-US" altLang="zh-TW" dirty="0" smtClean="0"/>
          </a:p>
          <a:p>
            <a:r>
              <a:rPr lang="zh-TW" altLang="en-US" dirty="0" smtClean="0"/>
              <a:t>釋字第</a:t>
            </a:r>
            <a:r>
              <a:rPr lang="en-US" altLang="zh-TW" dirty="0" smtClean="0"/>
              <a:t>380</a:t>
            </a:r>
            <a:r>
              <a:rPr lang="zh-TW" altLang="en-US" dirty="0" smtClean="0"/>
              <a:t>號解釋</a:t>
            </a:r>
            <a:endParaRPr lang="en-US" altLang="zh-TW" dirty="0" smtClean="0"/>
          </a:p>
          <a:p>
            <a:r>
              <a:rPr lang="zh-TW" altLang="en-US" dirty="0" smtClean="0"/>
              <a:t>憲法第十一條關於講學自由之規定，係對學術自由之制度性保障；就大學教育而言，應包含研究自由、教學自由及學習自由等事項。</a:t>
            </a:r>
            <a:endParaRPr lang="zh-TW" altLang="en-US" dirty="0"/>
          </a:p>
        </p:txBody>
      </p:sp>
    </p:spTree>
    <p:extLst>
      <p:ext uri="{BB962C8B-B14F-4D97-AF65-F5344CB8AC3E}">
        <p14:creationId xmlns:p14="http://schemas.microsoft.com/office/powerpoint/2010/main" val="399487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講學自由乃是將其研究成果或者是知識上的確信傳授於受教育的對象。</a:t>
            </a:r>
            <a:endParaRPr lang="en-US" altLang="zh-TW" dirty="0" smtClean="0"/>
          </a:p>
          <a:p>
            <a:r>
              <a:rPr lang="zh-TW" altLang="en-US" dirty="0" smtClean="0"/>
              <a:t>講學自由為教師專有</a:t>
            </a:r>
            <a:endParaRPr lang="en-US" altLang="zh-TW" dirty="0" smtClean="0"/>
          </a:p>
          <a:p>
            <a:r>
              <a:rPr lang="zh-TW" altLang="en-US" dirty="0" smtClean="0"/>
              <a:t>學術自由範圍較大</a:t>
            </a:r>
            <a:endParaRPr lang="zh-TW" altLang="en-US" dirty="0"/>
          </a:p>
        </p:txBody>
      </p:sp>
    </p:spTree>
    <p:extLst>
      <p:ext uri="{BB962C8B-B14F-4D97-AF65-F5344CB8AC3E}">
        <p14:creationId xmlns:p14="http://schemas.microsoft.com/office/powerpoint/2010/main" val="305764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6">
  <a:themeElements>
    <a:clrScheme name="1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6">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16</Template>
  <TotalTime>114</TotalTime>
  <Words>666</Words>
  <Application>Microsoft Office PowerPoint</Application>
  <PresentationFormat>寬螢幕</PresentationFormat>
  <Paragraphs>43</Paragraphs>
  <Slides>12</Slides>
  <Notes>0</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12</vt:i4>
      </vt:variant>
    </vt:vector>
  </HeadingPairs>
  <TitlesOfParts>
    <vt:vector size="15" baseType="lpstr">
      <vt:lpstr>新細明體</vt:lpstr>
      <vt:lpstr>Arial</vt:lpstr>
      <vt:lpstr>16</vt:lpstr>
      <vt:lpstr>當宗教遇到學術</vt:lpstr>
      <vt:lpstr>憲法上規定</vt:lpstr>
      <vt:lpstr>憲法第13條內涵</vt:lpstr>
      <vt:lpstr>內心的信仰自由</vt:lpstr>
      <vt:lpstr>參與或不參與宗教活動</vt:lpstr>
      <vt:lpstr>可否拒服兵役</vt:lpstr>
      <vt:lpstr>PowerPoint 簡報</vt:lpstr>
      <vt:lpstr>學術自由</vt:lpstr>
      <vt:lpstr>PowerPoint 簡報</vt:lpstr>
      <vt:lpstr>講學自由或者是學術自由的界線</vt:lpstr>
      <vt:lpstr>學術自由與宗教自由</vt:lpstr>
      <vt:lpstr>教師的學術自由v.s學生的宗教自由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當宗教遇到學術</dc:title>
  <dc:creator>scu</dc:creator>
  <cp:lastModifiedBy>scu</cp:lastModifiedBy>
  <cp:revision>21</cp:revision>
  <dcterms:created xsi:type="dcterms:W3CDTF">2016-12-11T05:44:44Z</dcterms:created>
  <dcterms:modified xsi:type="dcterms:W3CDTF">2016-12-11T07:38:48Z</dcterms:modified>
</cp:coreProperties>
</file>